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7" r:id="rId3"/>
    <p:sldId id="268" r:id="rId4"/>
    <p:sldId id="271" r:id="rId5"/>
    <p:sldId id="281" r:id="rId6"/>
    <p:sldId id="286" r:id="rId7"/>
    <p:sldId id="272" r:id="rId8"/>
    <p:sldId id="273" r:id="rId9"/>
    <p:sldId id="274" r:id="rId10"/>
    <p:sldId id="260" r:id="rId11"/>
    <p:sldId id="263" r:id="rId12"/>
    <p:sldId id="264" r:id="rId13"/>
    <p:sldId id="287" r:id="rId14"/>
    <p:sldId id="280" r:id="rId15"/>
    <p:sldId id="266" r:id="rId16"/>
    <p:sldId id="278" r:id="rId17"/>
    <p:sldId id="279" r:id="rId18"/>
    <p:sldId id="284" r:id="rId19"/>
    <p:sldId id="28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Sheet1!$H$9</c:f>
              <c:strCache>
                <c:ptCount val="1"/>
                <c:pt idx="0">
                  <c:v>All adults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/>
                        </a:solidFill>
                      </a:rPr>
                      <a:t>73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Sheet1!$G$10:$G$50</c:f>
              <c:strCache>
                <c:ptCount val="41"/>
                <c:pt idx="0">
                  <c:v>ZA-South Africa</c:v>
                </c:pt>
                <c:pt idx="1">
                  <c:v>DE-Germany</c:v>
                </c:pt>
                <c:pt idx="2">
                  <c:v>PL-Poland</c:v>
                </c:pt>
                <c:pt idx="3">
                  <c:v>PH-Philippines</c:v>
                </c:pt>
                <c:pt idx="4">
                  <c:v>US-United States</c:v>
                </c:pt>
                <c:pt idx="5">
                  <c:v>CN-China</c:v>
                </c:pt>
                <c:pt idx="6">
                  <c:v>CY-Cyprus</c:v>
                </c:pt>
                <c:pt idx="7">
                  <c:v>TR-Turkey</c:v>
                </c:pt>
                <c:pt idx="8">
                  <c:v>CL-Chile</c:v>
                </c:pt>
                <c:pt idx="9">
                  <c:v>AT-Austria</c:v>
                </c:pt>
                <c:pt idx="10">
                  <c:v>BG-Bulgaria</c:v>
                </c:pt>
                <c:pt idx="11">
                  <c:v>AU-Australia</c:v>
                </c:pt>
                <c:pt idx="12">
                  <c:v>EE-Estonia</c:v>
                </c:pt>
                <c:pt idx="13">
                  <c:v>IT-Italy</c:v>
                </c:pt>
                <c:pt idx="14">
                  <c:v>HR-Croatia</c:v>
                </c:pt>
                <c:pt idx="15">
                  <c:v>CH-Switzerland</c:v>
                </c:pt>
                <c:pt idx="16">
                  <c:v>GB-GBN-Great Britain</c:v>
                </c:pt>
                <c:pt idx="17">
                  <c:v>LV-Latvia</c:v>
                </c:pt>
                <c:pt idx="18">
                  <c:v>All countries</c:v>
                </c:pt>
                <c:pt idx="19">
                  <c:v>NZ-New Zealand</c:v>
                </c:pt>
                <c:pt idx="20">
                  <c:v>IL-Israel</c:v>
                </c:pt>
                <c:pt idx="21">
                  <c:v>BE-Belgium</c:v>
                </c:pt>
                <c:pt idx="22">
                  <c:v>UA-Ukraine</c:v>
                </c:pt>
                <c:pt idx="23">
                  <c:v>IS-Iceland</c:v>
                </c:pt>
                <c:pt idx="24">
                  <c:v>SI-Slovenia</c:v>
                </c:pt>
                <c:pt idx="25">
                  <c:v>ES-Spain</c:v>
                </c:pt>
                <c:pt idx="26">
                  <c:v>SK-Slovak Republic</c:v>
                </c:pt>
                <c:pt idx="27">
                  <c:v>AR-Argentina</c:v>
                </c:pt>
                <c:pt idx="28">
                  <c:v>RU-Russia</c:v>
                </c:pt>
                <c:pt idx="29">
                  <c:v>TW-Taiwan</c:v>
                </c:pt>
                <c:pt idx="30">
                  <c:v>FR-France</c:v>
                </c:pt>
                <c:pt idx="31">
                  <c:v>SE-Sweden</c:v>
                </c:pt>
                <c:pt idx="32">
                  <c:v>VE-Venezuela</c:v>
                </c:pt>
                <c:pt idx="33">
                  <c:v>DK-Denmark</c:v>
                </c:pt>
                <c:pt idx="34">
                  <c:v>KR-South Korea</c:v>
                </c:pt>
                <c:pt idx="35">
                  <c:v>PT-Portugal</c:v>
                </c:pt>
                <c:pt idx="36">
                  <c:v>HU-Hungary</c:v>
                </c:pt>
                <c:pt idx="37">
                  <c:v>FI-Finland</c:v>
                </c:pt>
                <c:pt idx="38">
                  <c:v>NO-Norway</c:v>
                </c:pt>
                <c:pt idx="39">
                  <c:v>CZ-Czech Republic</c:v>
                </c:pt>
                <c:pt idx="40">
                  <c:v>JP-Japan</c:v>
                </c:pt>
              </c:strCache>
            </c:strRef>
          </c:cat>
          <c:val>
            <c:numRef>
              <c:f>Sheet1!$H$10:$H$50</c:f>
              <c:numCache>
                <c:formatCode>0</c:formatCode>
                <c:ptCount val="41"/>
                <c:pt idx="0">
                  <c:v>94.26</c:v>
                </c:pt>
                <c:pt idx="1">
                  <c:v>92.1</c:v>
                </c:pt>
                <c:pt idx="2">
                  <c:v>91.41</c:v>
                </c:pt>
                <c:pt idx="3">
                  <c:v>90.32</c:v>
                </c:pt>
                <c:pt idx="4">
                  <c:v>88.76</c:v>
                </c:pt>
                <c:pt idx="5">
                  <c:v>87.74</c:v>
                </c:pt>
                <c:pt idx="6">
                  <c:v>82.31</c:v>
                </c:pt>
                <c:pt idx="7">
                  <c:v>81.88</c:v>
                </c:pt>
                <c:pt idx="8">
                  <c:v>79.89</c:v>
                </c:pt>
                <c:pt idx="9">
                  <c:v>79.88</c:v>
                </c:pt>
                <c:pt idx="10">
                  <c:v>79.39</c:v>
                </c:pt>
                <c:pt idx="11">
                  <c:v>78.06</c:v>
                </c:pt>
                <c:pt idx="12">
                  <c:v>77.680000000000007</c:v>
                </c:pt>
                <c:pt idx="13">
                  <c:v>76.17</c:v>
                </c:pt>
                <c:pt idx="14">
                  <c:v>74.92</c:v>
                </c:pt>
                <c:pt idx="15">
                  <c:v>74.86</c:v>
                </c:pt>
                <c:pt idx="16">
                  <c:v>74.44</c:v>
                </c:pt>
                <c:pt idx="17">
                  <c:v>73.760000000000005</c:v>
                </c:pt>
                <c:pt idx="18">
                  <c:v>72.61</c:v>
                </c:pt>
                <c:pt idx="19">
                  <c:v>71.63</c:v>
                </c:pt>
                <c:pt idx="20">
                  <c:v>71.599999999999994</c:v>
                </c:pt>
                <c:pt idx="21">
                  <c:v>70.97</c:v>
                </c:pt>
                <c:pt idx="22">
                  <c:v>70.72</c:v>
                </c:pt>
                <c:pt idx="23">
                  <c:v>70.37</c:v>
                </c:pt>
                <c:pt idx="24">
                  <c:v>70.209999999999994</c:v>
                </c:pt>
                <c:pt idx="25">
                  <c:v>69.42</c:v>
                </c:pt>
                <c:pt idx="26">
                  <c:v>69.22</c:v>
                </c:pt>
                <c:pt idx="27">
                  <c:v>69.16</c:v>
                </c:pt>
                <c:pt idx="28">
                  <c:v>67.69</c:v>
                </c:pt>
                <c:pt idx="29">
                  <c:v>66.27</c:v>
                </c:pt>
                <c:pt idx="30">
                  <c:v>64.790000000000006</c:v>
                </c:pt>
                <c:pt idx="31">
                  <c:v>64.16</c:v>
                </c:pt>
                <c:pt idx="32">
                  <c:v>62.85</c:v>
                </c:pt>
                <c:pt idx="33">
                  <c:v>58.84</c:v>
                </c:pt>
                <c:pt idx="34">
                  <c:v>57.68</c:v>
                </c:pt>
                <c:pt idx="35">
                  <c:v>57.61</c:v>
                </c:pt>
                <c:pt idx="36">
                  <c:v>53.9</c:v>
                </c:pt>
                <c:pt idx="37">
                  <c:v>53.55</c:v>
                </c:pt>
                <c:pt idx="38">
                  <c:v>49.97</c:v>
                </c:pt>
                <c:pt idx="39">
                  <c:v>47.8</c:v>
                </c:pt>
                <c:pt idx="40">
                  <c:v>36.659999999999997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Sheet1!$I$9</c:f>
              <c:strCache>
                <c:ptCount val="1"/>
                <c:pt idx="0">
                  <c:v>Under 35 years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95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2"/>
                        </a:solidFill>
                      </a:rPr>
                      <a:t>74</a:t>
                    </a:r>
                    <a:endParaRPr lang="en-US" b="1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Sheet1!$G$10:$G$50</c:f>
              <c:strCache>
                <c:ptCount val="41"/>
                <c:pt idx="0">
                  <c:v>ZA-South Africa</c:v>
                </c:pt>
                <c:pt idx="1">
                  <c:v>DE-Germany</c:v>
                </c:pt>
                <c:pt idx="2">
                  <c:v>PL-Poland</c:v>
                </c:pt>
                <c:pt idx="3">
                  <c:v>PH-Philippines</c:v>
                </c:pt>
                <c:pt idx="4">
                  <c:v>US-United States</c:v>
                </c:pt>
                <c:pt idx="5">
                  <c:v>CN-China</c:v>
                </c:pt>
                <c:pt idx="6">
                  <c:v>CY-Cyprus</c:v>
                </c:pt>
                <c:pt idx="7">
                  <c:v>TR-Turkey</c:v>
                </c:pt>
                <c:pt idx="8">
                  <c:v>CL-Chile</c:v>
                </c:pt>
                <c:pt idx="9">
                  <c:v>AT-Austria</c:v>
                </c:pt>
                <c:pt idx="10">
                  <c:v>BG-Bulgaria</c:v>
                </c:pt>
                <c:pt idx="11">
                  <c:v>AU-Australia</c:v>
                </c:pt>
                <c:pt idx="12">
                  <c:v>EE-Estonia</c:v>
                </c:pt>
                <c:pt idx="13">
                  <c:v>IT-Italy</c:v>
                </c:pt>
                <c:pt idx="14">
                  <c:v>HR-Croatia</c:v>
                </c:pt>
                <c:pt idx="15">
                  <c:v>CH-Switzerland</c:v>
                </c:pt>
                <c:pt idx="16">
                  <c:v>GB-GBN-Great Britain</c:v>
                </c:pt>
                <c:pt idx="17">
                  <c:v>LV-Latvia</c:v>
                </c:pt>
                <c:pt idx="18">
                  <c:v>All countries</c:v>
                </c:pt>
                <c:pt idx="19">
                  <c:v>NZ-New Zealand</c:v>
                </c:pt>
                <c:pt idx="20">
                  <c:v>IL-Israel</c:v>
                </c:pt>
                <c:pt idx="21">
                  <c:v>BE-Belgium</c:v>
                </c:pt>
                <c:pt idx="22">
                  <c:v>UA-Ukraine</c:v>
                </c:pt>
                <c:pt idx="23">
                  <c:v>IS-Iceland</c:v>
                </c:pt>
                <c:pt idx="24">
                  <c:v>SI-Slovenia</c:v>
                </c:pt>
                <c:pt idx="25">
                  <c:v>ES-Spain</c:v>
                </c:pt>
                <c:pt idx="26">
                  <c:v>SK-Slovak Republic</c:v>
                </c:pt>
                <c:pt idx="27">
                  <c:v>AR-Argentina</c:v>
                </c:pt>
                <c:pt idx="28">
                  <c:v>RU-Russia</c:v>
                </c:pt>
                <c:pt idx="29">
                  <c:v>TW-Taiwan</c:v>
                </c:pt>
                <c:pt idx="30">
                  <c:v>FR-France</c:v>
                </c:pt>
                <c:pt idx="31">
                  <c:v>SE-Sweden</c:v>
                </c:pt>
                <c:pt idx="32">
                  <c:v>VE-Venezuela</c:v>
                </c:pt>
                <c:pt idx="33">
                  <c:v>DK-Denmark</c:v>
                </c:pt>
                <c:pt idx="34">
                  <c:v>KR-South Korea</c:v>
                </c:pt>
                <c:pt idx="35">
                  <c:v>PT-Portugal</c:v>
                </c:pt>
                <c:pt idx="36">
                  <c:v>HU-Hungary</c:v>
                </c:pt>
                <c:pt idx="37">
                  <c:v>FI-Finland</c:v>
                </c:pt>
                <c:pt idx="38">
                  <c:v>NO-Norway</c:v>
                </c:pt>
                <c:pt idx="39">
                  <c:v>CZ-Czech Republic</c:v>
                </c:pt>
                <c:pt idx="40">
                  <c:v>JP-Japan</c:v>
                </c:pt>
              </c:strCache>
            </c:strRef>
          </c:cat>
          <c:val>
            <c:numRef>
              <c:f>Sheet1!$I$10:$I$50</c:f>
              <c:numCache>
                <c:formatCode>0</c:formatCode>
                <c:ptCount val="41"/>
                <c:pt idx="0">
                  <c:v>95.02</c:v>
                </c:pt>
                <c:pt idx="1">
                  <c:v>92.28</c:v>
                </c:pt>
                <c:pt idx="2">
                  <c:v>91.05</c:v>
                </c:pt>
                <c:pt idx="3">
                  <c:v>90.34</c:v>
                </c:pt>
                <c:pt idx="4">
                  <c:v>91.24</c:v>
                </c:pt>
                <c:pt idx="5">
                  <c:v>88.38</c:v>
                </c:pt>
                <c:pt idx="6">
                  <c:v>83.14</c:v>
                </c:pt>
                <c:pt idx="7">
                  <c:v>80.22</c:v>
                </c:pt>
                <c:pt idx="8">
                  <c:v>80.22</c:v>
                </c:pt>
                <c:pt idx="9">
                  <c:v>76.23</c:v>
                </c:pt>
                <c:pt idx="10">
                  <c:v>76.61</c:v>
                </c:pt>
                <c:pt idx="11">
                  <c:v>78.680000000000007</c:v>
                </c:pt>
                <c:pt idx="12">
                  <c:v>73.44</c:v>
                </c:pt>
                <c:pt idx="13">
                  <c:v>74.39</c:v>
                </c:pt>
                <c:pt idx="14">
                  <c:v>72.61</c:v>
                </c:pt>
                <c:pt idx="15">
                  <c:v>67.38</c:v>
                </c:pt>
                <c:pt idx="16">
                  <c:v>77.849999999999994</c:v>
                </c:pt>
                <c:pt idx="17">
                  <c:v>76.59</c:v>
                </c:pt>
                <c:pt idx="18">
                  <c:v>73.650000000000006</c:v>
                </c:pt>
                <c:pt idx="19">
                  <c:v>67.02</c:v>
                </c:pt>
                <c:pt idx="20">
                  <c:v>72.099999999999994</c:v>
                </c:pt>
                <c:pt idx="21">
                  <c:v>72.17</c:v>
                </c:pt>
                <c:pt idx="22">
                  <c:v>68.87</c:v>
                </c:pt>
                <c:pt idx="23">
                  <c:v>71.84</c:v>
                </c:pt>
                <c:pt idx="24">
                  <c:v>73.069999999999993</c:v>
                </c:pt>
                <c:pt idx="25">
                  <c:v>69.8</c:v>
                </c:pt>
                <c:pt idx="26">
                  <c:v>68.11</c:v>
                </c:pt>
                <c:pt idx="27">
                  <c:v>73.16</c:v>
                </c:pt>
                <c:pt idx="28">
                  <c:v>68.34</c:v>
                </c:pt>
                <c:pt idx="29">
                  <c:v>62.19</c:v>
                </c:pt>
                <c:pt idx="30">
                  <c:v>65.349999999999994</c:v>
                </c:pt>
                <c:pt idx="31">
                  <c:v>61.19</c:v>
                </c:pt>
                <c:pt idx="32">
                  <c:v>63.5</c:v>
                </c:pt>
                <c:pt idx="33">
                  <c:v>59.61</c:v>
                </c:pt>
                <c:pt idx="34">
                  <c:v>60.08</c:v>
                </c:pt>
                <c:pt idx="35">
                  <c:v>57.19</c:v>
                </c:pt>
                <c:pt idx="36">
                  <c:v>56.5</c:v>
                </c:pt>
                <c:pt idx="37">
                  <c:v>56.64</c:v>
                </c:pt>
                <c:pt idx="38">
                  <c:v>46.93</c:v>
                </c:pt>
                <c:pt idx="39">
                  <c:v>48.66</c:v>
                </c:pt>
                <c:pt idx="40">
                  <c:v>40.14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91296"/>
        <c:axId val="137992832"/>
      </c:lineChart>
      <c:catAx>
        <c:axId val="13799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900"/>
            </a:pPr>
            <a:endParaRPr lang="en-US"/>
          </a:p>
        </c:txPr>
        <c:crossAx val="137992832"/>
        <c:crosses val="autoZero"/>
        <c:auto val="1"/>
        <c:lblAlgn val="ctr"/>
        <c:lblOffset val="100"/>
        <c:noMultiLvlLbl val="0"/>
      </c:catAx>
      <c:valAx>
        <c:axId val="137992832"/>
        <c:scaling>
          <c:orientation val="minMax"/>
          <c:max val="100"/>
          <c:min val="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37991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ZA" sz="1600" b="1" dirty="0" smtClean="0">
                <a:effectLst/>
                <a:latin typeface="+mn-lt"/>
              </a:rPr>
              <a:t>From what you know or have heard, do you think school-leavers are better qualified or worse qualified nowadays than they were 10 years ago?</a:t>
            </a:r>
            <a:endParaRPr lang="en-ZA" sz="160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11785625514302554"/>
          <c:y val="1.5391151988984018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Sheet1!$AB$50</c:f>
              <c:strCache>
                <c:ptCount val="1"/>
                <c:pt idx="0">
                  <c:v>Better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Sheet1!$AA$51:$AA$56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Sheet1!$AB$51:$AB$56</c:f>
              <c:numCache>
                <c:formatCode>0</c:formatCode>
                <c:ptCount val="6"/>
                <c:pt idx="0">
                  <c:v>42.120000000000005</c:v>
                </c:pt>
                <c:pt idx="1">
                  <c:v>43.41</c:v>
                </c:pt>
                <c:pt idx="2">
                  <c:v>44.269999999999996</c:v>
                </c:pt>
                <c:pt idx="3">
                  <c:v>41.61</c:v>
                </c:pt>
                <c:pt idx="4">
                  <c:v>44.48</c:v>
                </c:pt>
                <c:pt idx="5">
                  <c:v>32.18</c:v>
                </c:pt>
              </c:numCache>
            </c:numRef>
          </c:val>
        </c:ser>
        <c:ser>
          <c:idx val="1"/>
          <c:order val="1"/>
          <c:tx>
            <c:strRef>
              <c:f>Sheet1!$AC$50</c:f>
              <c:strCache>
                <c:ptCount val="1"/>
                <c:pt idx="0">
                  <c:v>About the same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Sheet1!$AA$51:$AA$56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Sheet1!$AC$51:$AC$56</c:f>
              <c:numCache>
                <c:formatCode>0</c:formatCode>
                <c:ptCount val="6"/>
                <c:pt idx="0">
                  <c:v>13.35</c:v>
                </c:pt>
                <c:pt idx="1">
                  <c:v>16.41</c:v>
                </c:pt>
                <c:pt idx="2">
                  <c:v>15.69</c:v>
                </c:pt>
                <c:pt idx="3">
                  <c:v>13.04</c:v>
                </c:pt>
                <c:pt idx="4">
                  <c:v>8.7520000000000007</c:v>
                </c:pt>
                <c:pt idx="5">
                  <c:v>11.68</c:v>
                </c:pt>
              </c:numCache>
            </c:numRef>
          </c:val>
        </c:ser>
        <c:ser>
          <c:idx val="2"/>
          <c:order val="2"/>
          <c:tx>
            <c:strRef>
              <c:f>Sheet1!$AD$50</c:f>
              <c:strCache>
                <c:ptCount val="1"/>
                <c:pt idx="0">
                  <c:v>Worse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Sheet1!$AA$51:$AA$56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Sheet1!$AD$51:$AD$56</c:f>
              <c:numCache>
                <c:formatCode>0</c:formatCode>
                <c:ptCount val="6"/>
                <c:pt idx="0">
                  <c:v>30.84</c:v>
                </c:pt>
                <c:pt idx="1">
                  <c:v>34.33</c:v>
                </c:pt>
                <c:pt idx="2">
                  <c:v>35.409999999999997</c:v>
                </c:pt>
                <c:pt idx="3">
                  <c:v>39.99</c:v>
                </c:pt>
                <c:pt idx="4">
                  <c:v>41.89</c:v>
                </c:pt>
                <c:pt idx="5">
                  <c:v>46.35</c:v>
                </c:pt>
              </c:numCache>
            </c:numRef>
          </c:val>
        </c:ser>
        <c:ser>
          <c:idx val="3"/>
          <c:order val="3"/>
          <c:tx>
            <c:strRef>
              <c:f>Sheet1!$AE$50</c:f>
              <c:strCache>
                <c:ptCount val="1"/>
                <c:pt idx="0">
                  <c:v>(Do not know)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Sheet1!$AA$51:$AA$56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Sheet1!$AE$51:$AE$56</c:f>
              <c:numCache>
                <c:formatCode>0</c:formatCode>
                <c:ptCount val="6"/>
                <c:pt idx="0">
                  <c:v>13.68</c:v>
                </c:pt>
                <c:pt idx="1">
                  <c:v>5.851</c:v>
                </c:pt>
                <c:pt idx="2">
                  <c:v>4.6310000000000002</c:v>
                </c:pt>
                <c:pt idx="3">
                  <c:v>5.3620000000000001</c:v>
                </c:pt>
                <c:pt idx="4">
                  <c:v>4.8819999999999997</c:v>
                </c:pt>
                <c:pt idx="5">
                  <c:v>9.7959999999999994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135443968"/>
        <c:axId val="135445504"/>
      </c:barChart>
      <c:catAx>
        <c:axId val="13544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5445504"/>
        <c:crosses val="autoZero"/>
        <c:auto val="1"/>
        <c:lblAlgn val="ctr"/>
        <c:lblOffset val="100"/>
        <c:noMultiLvlLbl val="0"/>
      </c:catAx>
      <c:valAx>
        <c:axId val="13544550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dirty="0" smtClean="0"/>
                  <a:t>% of the adult public</a:t>
                </a:r>
                <a:endParaRPr lang="en-ZA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354439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ZA" sz="1600"/>
              <a:t>How well do you </a:t>
            </a:r>
            <a:r>
              <a:rPr lang="en-GB" sz="1600"/>
              <a:t>think </a:t>
            </a:r>
            <a:r>
              <a:rPr lang="en-ZA" sz="1600"/>
              <a:t>public secondary schools in South Africa nowadays… </a:t>
            </a:r>
          </a:p>
        </c:rich>
      </c:tx>
      <c:layout>
        <c:manualLayout>
          <c:xMode val="edge"/>
          <c:yMode val="edge"/>
          <c:x val="0.15037008026185697"/>
          <c:y val="1.472694846031879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Sheet1!$I$166</c:f>
              <c:strCache>
                <c:ptCount val="1"/>
                <c:pt idx="0">
                  <c:v>Prepare young people for work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Sheet1!$H$167:$H$172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Sheet1!$I$167:$I$172</c:f>
              <c:numCache>
                <c:formatCode>0</c:formatCode>
                <c:ptCount val="6"/>
                <c:pt idx="0">
                  <c:v>18.387</c:v>
                </c:pt>
                <c:pt idx="1">
                  <c:v>30.869999999999997</c:v>
                </c:pt>
                <c:pt idx="2">
                  <c:v>31.823999999999998</c:v>
                </c:pt>
                <c:pt idx="3">
                  <c:v>33.58</c:v>
                </c:pt>
                <c:pt idx="4">
                  <c:v>33.07</c:v>
                </c:pt>
                <c:pt idx="5">
                  <c:v>38.926000000000002</c:v>
                </c:pt>
              </c:numCache>
            </c:numRef>
          </c:val>
        </c:ser>
        <c:ser>
          <c:idx val="1"/>
          <c:order val="1"/>
          <c:tx>
            <c:strRef>
              <c:f>Sheet1!$J$166</c:f>
              <c:strCache>
                <c:ptCount val="1"/>
                <c:pt idx="0">
                  <c:v>Teach young people basic skills such as reading, writing and maths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Sheet1!$H$167:$H$172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Sheet1!$J$167:$J$172</c:f>
              <c:numCache>
                <c:formatCode>0</c:formatCode>
                <c:ptCount val="6"/>
                <c:pt idx="0">
                  <c:v>12.440999999999999</c:v>
                </c:pt>
                <c:pt idx="1">
                  <c:v>16.744</c:v>
                </c:pt>
                <c:pt idx="2">
                  <c:v>23.124000000000002</c:v>
                </c:pt>
                <c:pt idx="3">
                  <c:v>22.106999999999999</c:v>
                </c:pt>
                <c:pt idx="4">
                  <c:v>20.106999999999999</c:v>
                </c:pt>
                <c:pt idx="5">
                  <c:v>23.618000000000002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8308352"/>
        <c:axId val="148309504"/>
      </c:barChart>
      <c:catAx>
        <c:axId val="14830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8309504"/>
        <c:crosses val="autoZero"/>
        <c:auto val="1"/>
        <c:lblAlgn val="ctr"/>
        <c:lblOffset val="100"/>
        <c:noMultiLvlLbl val="0"/>
      </c:catAx>
      <c:valAx>
        <c:axId val="14830950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/>
                  <a:t>% of the adult public who agrees with the statement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48308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sz="1600" b="1" dirty="0" smtClean="0">
                <a:effectLst/>
              </a:rPr>
              <a:t>What do you think should be the main language of instruction in…</a:t>
            </a:r>
            <a:endParaRPr lang="en-ZA" sz="1800" dirty="0">
              <a:effectLst/>
            </a:endParaRPr>
          </a:p>
        </c:rich>
      </c:tx>
      <c:layout>
        <c:manualLayout>
          <c:xMode val="edge"/>
          <c:yMode val="edge"/>
          <c:x val="0.18615317544082405"/>
          <c:y val="1.5511090429657206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Sheet1!$AC$226</c:f>
              <c:strCache>
                <c:ptCount val="1"/>
                <c:pt idx="0">
                  <c:v>English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Sheet1!$AD$224:$AK$225</c:f>
              <c:multiLvlStrCache>
                <c:ptCount val="8"/>
                <c:lvl>
                  <c:pt idx="0">
                    <c:v>Youth</c:v>
                  </c:pt>
                  <c:pt idx="1">
                    <c:v>Adults</c:v>
                  </c:pt>
                  <c:pt idx="2">
                    <c:v>Youth</c:v>
                  </c:pt>
                  <c:pt idx="3">
                    <c:v>Adults</c:v>
                  </c:pt>
                  <c:pt idx="4">
                    <c:v>Youth</c:v>
                  </c:pt>
                  <c:pt idx="5">
                    <c:v>Adults</c:v>
                  </c:pt>
                  <c:pt idx="6">
                    <c:v>Youth</c:v>
                  </c:pt>
                  <c:pt idx="7">
                    <c:v>Adults</c:v>
                  </c:pt>
                </c:lvl>
                <c:lvl>
                  <c:pt idx="0">
                    <c:v>Grades 1 to 3 (Grade 1 – Std. 1)</c:v>
                  </c:pt>
                  <c:pt idx="2">
                    <c:v>Grades 4 to 9 (Std. 2 – Std.7)</c:v>
                  </c:pt>
                  <c:pt idx="4">
                    <c:v>Grades 10 to 12 (Std. 8 – Matric)</c:v>
                  </c:pt>
                  <c:pt idx="6">
                    <c:v>Higher education (university, college, technikon)</c:v>
                  </c:pt>
                </c:lvl>
              </c:multiLvlStrCache>
            </c:multiLvlStrRef>
          </c:cat>
          <c:val>
            <c:numRef>
              <c:f>Sheet1!$AD$226:$AK$226</c:f>
              <c:numCache>
                <c:formatCode>0</c:formatCode>
                <c:ptCount val="8"/>
                <c:pt idx="0">
                  <c:v>59.2</c:v>
                </c:pt>
                <c:pt idx="1">
                  <c:v>51.42</c:v>
                </c:pt>
                <c:pt idx="2">
                  <c:v>83.32</c:v>
                </c:pt>
                <c:pt idx="3">
                  <c:v>76.12</c:v>
                </c:pt>
                <c:pt idx="4">
                  <c:v>89.62</c:v>
                </c:pt>
                <c:pt idx="5">
                  <c:v>83.35</c:v>
                </c:pt>
                <c:pt idx="6">
                  <c:v>90.82</c:v>
                </c:pt>
                <c:pt idx="7">
                  <c:v>85.16</c:v>
                </c:pt>
              </c:numCache>
            </c:numRef>
          </c:val>
        </c:ser>
        <c:ser>
          <c:idx val="1"/>
          <c:order val="1"/>
          <c:tx>
            <c:strRef>
              <c:f>Sheet1!$AC$227</c:f>
              <c:strCache>
                <c:ptCount val="1"/>
                <c:pt idx="0">
                  <c:v>Home language of the learner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Sheet1!$AD$224:$AK$225</c:f>
              <c:multiLvlStrCache>
                <c:ptCount val="8"/>
                <c:lvl>
                  <c:pt idx="0">
                    <c:v>Youth</c:v>
                  </c:pt>
                  <c:pt idx="1">
                    <c:v>Adults</c:v>
                  </c:pt>
                  <c:pt idx="2">
                    <c:v>Youth</c:v>
                  </c:pt>
                  <c:pt idx="3">
                    <c:v>Adults</c:v>
                  </c:pt>
                  <c:pt idx="4">
                    <c:v>Youth</c:v>
                  </c:pt>
                  <c:pt idx="5">
                    <c:v>Adults</c:v>
                  </c:pt>
                  <c:pt idx="6">
                    <c:v>Youth</c:v>
                  </c:pt>
                  <c:pt idx="7">
                    <c:v>Adults</c:v>
                  </c:pt>
                </c:lvl>
                <c:lvl>
                  <c:pt idx="0">
                    <c:v>Grades 1 to 3 (Grade 1 – Std. 1)</c:v>
                  </c:pt>
                  <c:pt idx="2">
                    <c:v>Grades 4 to 9 (Std. 2 – Std.7)</c:v>
                  </c:pt>
                  <c:pt idx="4">
                    <c:v>Grades 10 to 12 (Std. 8 – Matric)</c:v>
                  </c:pt>
                  <c:pt idx="6">
                    <c:v>Higher education (university, college, technikon)</c:v>
                  </c:pt>
                </c:lvl>
              </c:multiLvlStrCache>
            </c:multiLvlStrRef>
          </c:cat>
          <c:val>
            <c:numRef>
              <c:f>Sheet1!$AD$227:$AK$227</c:f>
              <c:numCache>
                <c:formatCode>0</c:formatCode>
                <c:ptCount val="8"/>
                <c:pt idx="0">
                  <c:v>40.25</c:v>
                </c:pt>
                <c:pt idx="1">
                  <c:v>46.76</c:v>
                </c:pt>
                <c:pt idx="2">
                  <c:v>16.010000000000002</c:v>
                </c:pt>
                <c:pt idx="3">
                  <c:v>22.18</c:v>
                </c:pt>
                <c:pt idx="4">
                  <c:v>9.2070000000000007</c:v>
                </c:pt>
                <c:pt idx="5">
                  <c:v>15.08</c:v>
                </c:pt>
                <c:pt idx="6">
                  <c:v>8.5579999999999998</c:v>
                </c:pt>
                <c:pt idx="7">
                  <c:v>13.08</c:v>
                </c:pt>
              </c:numCache>
            </c:numRef>
          </c:val>
        </c:ser>
        <c:ser>
          <c:idx val="2"/>
          <c:order val="2"/>
          <c:tx>
            <c:strRef>
              <c:f>Sheet1!$AC$228</c:f>
              <c:strCache>
                <c:ptCount val="1"/>
                <c:pt idx="0">
                  <c:v>Afrikaans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elete val="1"/>
          </c:dLbls>
          <c:cat>
            <c:multiLvlStrRef>
              <c:f>Sheet1!$AD$224:$AK$225</c:f>
              <c:multiLvlStrCache>
                <c:ptCount val="8"/>
                <c:lvl>
                  <c:pt idx="0">
                    <c:v>Youth</c:v>
                  </c:pt>
                  <c:pt idx="1">
                    <c:v>Adults</c:v>
                  </c:pt>
                  <c:pt idx="2">
                    <c:v>Youth</c:v>
                  </c:pt>
                  <c:pt idx="3">
                    <c:v>Adults</c:v>
                  </c:pt>
                  <c:pt idx="4">
                    <c:v>Youth</c:v>
                  </c:pt>
                  <c:pt idx="5">
                    <c:v>Adults</c:v>
                  </c:pt>
                  <c:pt idx="6">
                    <c:v>Youth</c:v>
                  </c:pt>
                  <c:pt idx="7">
                    <c:v>Adults</c:v>
                  </c:pt>
                </c:lvl>
                <c:lvl>
                  <c:pt idx="0">
                    <c:v>Grades 1 to 3 (Grade 1 – Std. 1)</c:v>
                  </c:pt>
                  <c:pt idx="2">
                    <c:v>Grades 4 to 9 (Std. 2 – Std.7)</c:v>
                  </c:pt>
                  <c:pt idx="4">
                    <c:v>Grades 10 to 12 (Std. 8 – Matric)</c:v>
                  </c:pt>
                  <c:pt idx="6">
                    <c:v>Higher education (university, college, technikon)</c:v>
                  </c:pt>
                </c:lvl>
              </c:multiLvlStrCache>
            </c:multiLvlStrRef>
          </c:cat>
          <c:val>
            <c:numRef>
              <c:f>Sheet1!$AD$228:$AK$228</c:f>
              <c:numCache>
                <c:formatCode>0</c:formatCode>
                <c:ptCount val="8"/>
                <c:pt idx="0">
                  <c:v>0.48230000000000001</c:v>
                </c:pt>
                <c:pt idx="1">
                  <c:v>1.2330000000000001</c:v>
                </c:pt>
                <c:pt idx="2">
                  <c:v>0.53520000000000001</c:v>
                </c:pt>
                <c:pt idx="3">
                  <c:v>1.083</c:v>
                </c:pt>
                <c:pt idx="4">
                  <c:v>1.1200000000000001</c:v>
                </c:pt>
                <c:pt idx="5">
                  <c:v>0.79949999999999999</c:v>
                </c:pt>
                <c:pt idx="6">
                  <c:v>0.60189999999999999</c:v>
                </c:pt>
                <c:pt idx="7">
                  <c:v>0.99609999999999999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37956736"/>
        <c:axId val="148599936"/>
      </c:barChart>
      <c:catAx>
        <c:axId val="13795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8599936"/>
        <c:crosses val="autoZero"/>
        <c:auto val="1"/>
        <c:lblAlgn val="ctr"/>
        <c:lblOffset val="100"/>
        <c:noMultiLvlLbl val="0"/>
      </c:catAx>
      <c:valAx>
        <c:axId val="148599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7956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58453690330704"/>
          <c:y val="5.2494204647776689E-2"/>
          <c:w val="0.84351518812724513"/>
          <c:h val="0.64034903529237652"/>
        </c:manualLayout>
      </c:layout>
      <c:lineChart>
        <c:grouping val="standard"/>
        <c:varyColors val="0"/>
        <c:ser>
          <c:idx val="1"/>
          <c:order val="0"/>
          <c:tx>
            <c:strRef>
              <c:f>Sheet1!$Z$134</c:f>
              <c:strCache>
                <c:ptCount val="1"/>
                <c:pt idx="0">
                  <c:v>I would rather be a citizen of South Africa than of any other country in the world.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Sheet1!$Y$135:$Y$140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Sheet1!$Z$135:$Z$140</c:f>
              <c:numCache>
                <c:formatCode>0</c:formatCode>
                <c:ptCount val="6"/>
                <c:pt idx="0">
                  <c:v>89.1</c:v>
                </c:pt>
                <c:pt idx="1">
                  <c:v>89.73</c:v>
                </c:pt>
                <c:pt idx="2">
                  <c:v>88.2</c:v>
                </c:pt>
                <c:pt idx="3">
                  <c:v>93.09</c:v>
                </c:pt>
                <c:pt idx="4">
                  <c:v>89.06</c:v>
                </c:pt>
                <c:pt idx="5">
                  <c:v>87.98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Sheet1!$AA$134</c:f>
              <c:strCache>
                <c:ptCount val="1"/>
                <c:pt idx="0">
                  <c:v>There are some things about South Africa today that make me feel ashamed of South Africa. </c:v>
                </c:pt>
              </c:strCache>
            </c:strRef>
          </c:tx>
          <c:spPr>
            <a:ln w="44450"/>
          </c:spPr>
          <c:dLbls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Sheet1!$Y$135:$Y$140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Sheet1!$AA$135:$AA$140</c:f>
              <c:numCache>
                <c:formatCode>0</c:formatCode>
                <c:ptCount val="6"/>
                <c:pt idx="0">
                  <c:v>72.89</c:v>
                </c:pt>
                <c:pt idx="1">
                  <c:v>76.94</c:v>
                </c:pt>
                <c:pt idx="2">
                  <c:v>74.09</c:v>
                </c:pt>
                <c:pt idx="3">
                  <c:v>82.36</c:v>
                </c:pt>
                <c:pt idx="4">
                  <c:v>72.95</c:v>
                </c:pt>
                <c:pt idx="5">
                  <c:v>77.899999999999991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Sheet1!$AB$134</c:f>
              <c:strCache>
                <c:ptCount val="1"/>
                <c:pt idx="0">
                  <c:v>Generally speaking, South Africa is a better country than most other countries. </c:v>
                </c:pt>
              </c:strCache>
            </c:strRef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Sheet1!$Y$135:$Y$140</c:f>
              <c:strCache>
                <c:ptCount val="6"/>
                <c:pt idx="0">
                  <c:v>16-19 </c:v>
                </c:pt>
                <c:pt idx="1">
                  <c:v>20-29 </c:v>
                </c:pt>
                <c:pt idx="2">
                  <c:v>30-39 </c:v>
                </c:pt>
                <c:pt idx="3">
                  <c:v>40-49 </c:v>
                </c:pt>
                <c:pt idx="4">
                  <c:v>50-59 </c:v>
                </c:pt>
                <c:pt idx="5">
                  <c:v>60+</c:v>
                </c:pt>
              </c:strCache>
            </c:strRef>
          </c:cat>
          <c:val>
            <c:numRef>
              <c:f>Sheet1!$AB$135:$AB$140</c:f>
              <c:numCache>
                <c:formatCode>0</c:formatCode>
                <c:ptCount val="6"/>
                <c:pt idx="0">
                  <c:v>74.449999999999989</c:v>
                </c:pt>
                <c:pt idx="1">
                  <c:v>76.800000000000011</c:v>
                </c:pt>
                <c:pt idx="2">
                  <c:v>80.319999999999993</c:v>
                </c:pt>
                <c:pt idx="3">
                  <c:v>81.75</c:v>
                </c:pt>
                <c:pt idx="4">
                  <c:v>82.86</c:v>
                </c:pt>
                <c:pt idx="5">
                  <c:v>80.41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436096"/>
        <c:axId val="148437632"/>
      </c:lineChart>
      <c:catAx>
        <c:axId val="14843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437632"/>
        <c:crosses val="autoZero"/>
        <c:auto val="1"/>
        <c:lblAlgn val="ctr"/>
        <c:lblOffset val="100"/>
        <c:noMultiLvlLbl val="0"/>
      </c:catAx>
      <c:valAx>
        <c:axId val="148437632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 of the national public who </a:t>
                </a:r>
                <a:r>
                  <a:rPr lang="en-ZA" sz="1200"/>
                  <a:t>agreed with the statement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2.1370426434099914E-2"/>
              <c:y val="4.7799740401211904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4843609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1.7165108267716538E-2"/>
          <c:y val="0.80152504965573013"/>
          <c:w val="0.95873211942257219"/>
          <c:h val="0.125582777181465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967356819231613E-2"/>
          <c:y val="0"/>
          <c:w val="0.83605210922207318"/>
          <c:h val="0.99576593861439899"/>
        </c:manualLayout>
      </c:layout>
      <c:pieChart>
        <c:varyColors val="0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Calibri" pitchFamily="34" charset="0"/>
                        <a:cs typeface="Calibri" pitchFamily="34" charset="0"/>
                      </a:rPr>
                      <a:t>R</a:t>
                    </a:r>
                    <a:r>
                      <a:rPr lang="en-US" smtClean="0"/>
                      <a:t>acism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34210995236809"/>
                  <c:y val="9.22864424353332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Social </a:t>
                    </a:r>
                    <a:r>
                      <a:rPr lang="en-US" smtClean="0"/>
                      <a:t>fragmen-tation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769152821725168"/>
                  <c:y val="-8.74150253742522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Unequal </a:t>
                    </a:r>
                    <a:r>
                      <a:rPr lang="en-US" smtClean="0"/>
                      <a:t>experien-ces </a:t>
                    </a:r>
                    <a:r>
                      <a:rPr lang="en-US" dirty="0"/>
                      <a:t>of law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Sheet1!$F$4:$F$11</c:f>
              <c:strCache>
                <c:ptCount val="8"/>
                <c:pt idx="0">
                  <c:v>Institutionalised racism</c:v>
                </c:pt>
                <c:pt idx="1">
                  <c:v>Class divisions</c:v>
                </c:pt>
                <c:pt idx="2">
                  <c:v>Social fragmentation</c:v>
                </c:pt>
                <c:pt idx="3">
                  <c:v>Language</c:v>
                </c:pt>
                <c:pt idx="4">
                  <c:v>Exclusion</c:v>
                </c:pt>
                <c:pt idx="5">
                  <c:v>Gender and sex</c:v>
                </c:pt>
                <c:pt idx="6">
                  <c:v>Unemployment</c:v>
                </c:pt>
                <c:pt idx="7">
                  <c:v>Unequal experiences of law</c:v>
                </c:pt>
              </c:strCache>
            </c:strRef>
          </c:cat>
          <c:val>
            <c:numRef>
              <c:f>Sheet1!$G$4:$G$11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8C85D-63AB-441A-A845-7B6D9D5FCBA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D199CE7-1462-4E64-AB96-37976CC89FF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ZA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Select PSUs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ZA" sz="16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500 Census EAs</a:t>
          </a:r>
          <a:endParaRPr lang="en-ZA" sz="1600" b="1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gm:t>
    </dgm:pt>
    <dgm:pt modelId="{5D5CA2FE-0B27-46B9-89C9-3FEC1EC5A19D}" type="parTrans" cxnId="{B3CC3960-D847-4960-A43A-DC9818623FA4}">
      <dgm:prSet/>
      <dgm:spPr/>
      <dgm:t>
        <a:bodyPr/>
        <a:lstStyle/>
        <a:p>
          <a:endParaRPr lang="en-ZA"/>
        </a:p>
      </dgm:t>
    </dgm:pt>
    <dgm:pt modelId="{75FB200B-2568-4262-8245-DEB2A87E240D}" type="sibTrans" cxnId="{B3CC3960-D847-4960-A43A-DC9818623FA4}">
      <dgm:prSet/>
      <dgm:spPr/>
      <dgm:t>
        <a:bodyPr/>
        <a:lstStyle/>
        <a:p>
          <a:endParaRPr lang="en-ZA"/>
        </a:p>
      </dgm:t>
    </dgm:pt>
    <dgm:pt modelId="{62D22861-5278-416E-9D73-B3D32970100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ZA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Select SSUs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ZA" sz="14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14 visiting points per EA (7 per questionnaire)</a:t>
          </a:r>
          <a:endParaRPr lang="en-ZA" sz="1400" b="1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gm:t>
    </dgm:pt>
    <dgm:pt modelId="{95B5FE0F-F411-44B2-B3B8-569A14FD8E17}" type="parTrans" cxnId="{467BD20E-B2DE-499D-BF6F-FD47353CDE0B}">
      <dgm:prSet/>
      <dgm:spPr/>
      <dgm:t>
        <a:bodyPr/>
        <a:lstStyle/>
        <a:p>
          <a:endParaRPr lang="en-ZA"/>
        </a:p>
      </dgm:t>
    </dgm:pt>
    <dgm:pt modelId="{CD7815CC-3FEF-4CE2-B122-E51FB22787A4}" type="sibTrans" cxnId="{467BD20E-B2DE-499D-BF6F-FD47353CDE0B}">
      <dgm:prSet/>
      <dgm:spPr/>
      <dgm:t>
        <a:bodyPr/>
        <a:lstStyle/>
        <a:p>
          <a:endParaRPr lang="en-ZA"/>
        </a:p>
      </dgm:t>
    </dgm:pt>
    <dgm:pt modelId="{6C699569-6134-45A3-BB20-2C6CC734689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ZA" sz="18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Select USUs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ZA" sz="14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1 person per visiting point</a:t>
          </a:r>
          <a:endParaRPr lang="en-ZA" sz="1400" b="1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gm:t>
    </dgm:pt>
    <dgm:pt modelId="{D1244F6B-8A7D-420D-AD11-C37528561086}" type="parTrans" cxnId="{2B802A3E-53F6-4D3B-9CDB-ABA6E43E0994}">
      <dgm:prSet/>
      <dgm:spPr/>
      <dgm:t>
        <a:bodyPr/>
        <a:lstStyle/>
        <a:p>
          <a:endParaRPr lang="en-ZA"/>
        </a:p>
      </dgm:t>
    </dgm:pt>
    <dgm:pt modelId="{CCF8B199-73EB-412D-8AFF-40B665A644A9}" type="sibTrans" cxnId="{2B802A3E-53F6-4D3B-9CDB-ABA6E43E0994}">
      <dgm:prSet/>
      <dgm:spPr/>
      <dgm:t>
        <a:bodyPr/>
        <a:lstStyle/>
        <a:p>
          <a:endParaRPr lang="en-ZA"/>
        </a:p>
      </dgm:t>
    </dgm:pt>
    <dgm:pt modelId="{E3F20DC1-C3B7-4921-984C-152B1A31C6BE}" type="pres">
      <dgm:prSet presAssocID="{EE38C85D-63AB-441A-A845-7B6D9D5FCBA7}" presName="linearFlow" presStyleCnt="0">
        <dgm:presLayoutVars>
          <dgm:resizeHandles val="exact"/>
        </dgm:presLayoutVars>
      </dgm:prSet>
      <dgm:spPr/>
    </dgm:pt>
    <dgm:pt modelId="{9F52549A-7D63-4ABA-A233-B29C320E8D8F}" type="pres">
      <dgm:prSet presAssocID="{ED199CE7-1462-4E64-AB96-37976CC89F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7D6AFC-DD4E-407B-A5F5-16FAB051AFA3}" type="pres">
      <dgm:prSet presAssocID="{75FB200B-2568-4262-8245-DEB2A87E240D}" presName="sibTrans" presStyleLbl="sibTrans2D1" presStyleIdx="0" presStyleCnt="2" custScaleY="51406"/>
      <dgm:spPr/>
      <dgm:t>
        <a:bodyPr/>
        <a:lstStyle/>
        <a:p>
          <a:endParaRPr lang="en-ZA"/>
        </a:p>
      </dgm:t>
    </dgm:pt>
    <dgm:pt modelId="{671DDB3E-8421-4C62-B536-E1C2A8995396}" type="pres">
      <dgm:prSet presAssocID="{75FB200B-2568-4262-8245-DEB2A87E240D}" presName="connectorText" presStyleLbl="sibTrans2D1" presStyleIdx="0" presStyleCnt="2"/>
      <dgm:spPr/>
      <dgm:t>
        <a:bodyPr/>
        <a:lstStyle/>
        <a:p>
          <a:endParaRPr lang="en-ZA"/>
        </a:p>
      </dgm:t>
    </dgm:pt>
    <dgm:pt modelId="{DCA90A9A-63AE-4A27-B67F-159A571EA788}" type="pres">
      <dgm:prSet presAssocID="{62D22861-5278-416E-9D73-B3D3297010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4DA4F1B-B9F2-411E-883A-ECEED1A022A4}" type="pres">
      <dgm:prSet presAssocID="{CD7815CC-3FEF-4CE2-B122-E51FB22787A4}" presName="sibTrans" presStyleLbl="sibTrans2D1" presStyleIdx="1" presStyleCnt="2" custScaleY="61045"/>
      <dgm:spPr/>
      <dgm:t>
        <a:bodyPr/>
        <a:lstStyle/>
        <a:p>
          <a:endParaRPr lang="en-ZA"/>
        </a:p>
      </dgm:t>
    </dgm:pt>
    <dgm:pt modelId="{9A9619DE-6E13-4ACF-8EA7-C1654CB54FDA}" type="pres">
      <dgm:prSet presAssocID="{CD7815CC-3FEF-4CE2-B122-E51FB22787A4}" presName="connectorText" presStyleLbl="sibTrans2D1" presStyleIdx="1" presStyleCnt="2"/>
      <dgm:spPr/>
      <dgm:t>
        <a:bodyPr/>
        <a:lstStyle/>
        <a:p>
          <a:endParaRPr lang="en-ZA"/>
        </a:p>
      </dgm:t>
    </dgm:pt>
    <dgm:pt modelId="{EBF95B8D-3971-4F86-8946-B6A409F52B51}" type="pres">
      <dgm:prSet presAssocID="{6C699569-6134-45A3-BB20-2C6CC73468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3CC3960-D847-4960-A43A-DC9818623FA4}" srcId="{EE38C85D-63AB-441A-A845-7B6D9D5FCBA7}" destId="{ED199CE7-1462-4E64-AB96-37976CC89FF8}" srcOrd="0" destOrd="0" parTransId="{5D5CA2FE-0B27-46B9-89C9-3FEC1EC5A19D}" sibTransId="{75FB200B-2568-4262-8245-DEB2A87E240D}"/>
    <dgm:cxn modelId="{45CB7CD7-6223-4F69-BDCB-5363A6B16816}" type="presOf" srcId="{CD7815CC-3FEF-4CE2-B122-E51FB22787A4}" destId="{84DA4F1B-B9F2-411E-883A-ECEED1A022A4}" srcOrd="0" destOrd="0" presId="urn:microsoft.com/office/officeart/2005/8/layout/process2"/>
    <dgm:cxn modelId="{2B802A3E-53F6-4D3B-9CDB-ABA6E43E0994}" srcId="{EE38C85D-63AB-441A-A845-7B6D9D5FCBA7}" destId="{6C699569-6134-45A3-BB20-2C6CC734689B}" srcOrd="2" destOrd="0" parTransId="{D1244F6B-8A7D-420D-AD11-C37528561086}" sibTransId="{CCF8B199-73EB-412D-8AFF-40B665A644A9}"/>
    <dgm:cxn modelId="{66B6F2F5-49E5-4E7A-BDB3-588DDC3F3FEE}" type="presOf" srcId="{75FB200B-2568-4262-8245-DEB2A87E240D}" destId="{671DDB3E-8421-4C62-B536-E1C2A8995396}" srcOrd="1" destOrd="0" presId="urn:microsoft.com/office/officeart/2005/8/layout/process2"/>
    <dgm:cxn modelId="{B13C71B1-5197-4F6F-9D12-C0E976036100}" type="presOf" srcId="{62D22861-5278-416E-9D73-B3D329701009}" destId="{DCA90A9A-63AE-4A27-B67F-159A571EA788}" srcOrd="0" destOrd="0" presId="urn:microsoft.com/office/officeart/2005/8/layout/process2"/>
    <dgm:cxn modelId="{4E5F5BC2-8B5D-4DD9-B74A-072378BF8265}" type="presOf" srcId="{75FB200B-2568-4262-8245-DEB2A87E240D}" destId="{D17D6AFC-DD4E-407B-A5F5-16FAB051AFA3}" srcOrd="0" destOrd="0" presId="urn:microsoft.com/office/officeart/2005/8/layout/process2"/>
    <dgm:cxn modelId="{3413EFF3-4A0F-4F06-A9DD-E7289DE028E5}" type="presOf" srcId="{EE38C85D-63AB-441A-A845-7B6D9D5FCBA7}" destId="{E3F20DC1-C3B7-4921-984C-152B1A31C6BE}" srcOrd="0" destOrd="0" presId="urn:microsoft.com/office/officeart/2005/8/layout/process2"/>
    <dgm:cxn modelId="{A3BEA632-8709-4FA9-876C-5BEA3A00179B}" type="presOf" srcId="{ED199CE7-1462-4E64-AB96-37976CC89FF8}" destId="{9F52549A-7D63-4ABA-A233-B29C320E8D8F}" srcOrd="0" destOrd="0" presId="urn:microsoft.com/office/officeart/2005/8/layout/process2"/>
    <dgm:cxn modelId="{76701A47-96FA-4A3C-AFC6-CF728DA68077}" type="presOf" srcId="{6C699569-6134-45A3-BB20-2C6CC734689B}" destId="{EBF95B8D-3971-4F86-8946-B6A409F52B51}" srcOrd="0" destOrd="0" presId="urn:microsoft.com/office/officeart/2005/8/layout/process2"/>
    <dgm:cxn modelId="{EF2070F4-9EBE-4ACB-B422-48C042736B7D}" type="presOf" srcId="{CD7815CC-3FEF-4CE2-B122-E51FB22787A4}" destId="{9A9619DE-6E13-4ACF-8EA7-C1654CB54FDA}" srcOrd="1" destOrd="0" presId="urn:microsoft.com/office/officeart/2005/8/layout/process2"/>
    <dgm:cxn modelId="{467BD20E-B2DE-499D-BF6F-FD47353CDE0B}" srcId="{EE38C85D-63AB-441A-A845-7B6D9D5FCBA7}" destId="{62D22861-5278-416E-9D73-B3D329701009}" srcOrd="1" destOrd="0" parTransId="{95B5FE0F-F411-44B2-B3B8-569A14FD8E17}" sibTransId="{CD7815CC-3FEF-4CE2-B122-E51FB22787A4}"/>
    <dgm:cxn modelId="{2F204CFB-7755-4B38-846C-7ACEA7812D42}" type="presParOf" srcId="{E3F20DC1-C3B7-4921-984C-152B1A31C6BE}" destId="{9F52549A-7D63-4ABA-A233-B29C320E8D8F}" srcOrd="0" destOrd="0" presId="urn:microsoft.com/office/officeart/2005/8/layout/process2"/>
    <dgm:cxn modelId="{2A460DBF-783B-4211-94DD-6CEFDD0E23F9}" type="presParOf" srcId="{E3F20DC1-C3B7-4921-984C-152B1A31C6BE}" destId="{D17D6AFC-DD4E-407B-A5F5-16FAB051AFA3}" srcOrd="1" destOrd="0" presId="urn:microsoft.com/office/officeart/2005/8/layout/process2"/>
    <dgm:cxn modelId="{E378CF3D-7F8A-460F-B44B-D41393C563B9}" type="presParOf" srcId="{D17D6AFC-DD4E-407B-A5F5-16FAB051AFA3}" destId="{671DDB3E-8421-4C62-B536-E1C2A8995396}" srcOrd="0" destOrd="0" presId="urn:microsoft.com/office/officeart/2005/8/layout/process2"/>
    <dgm:cxn modelId="{943FDE5A-107E-416B-B9FC-36C808A271C3}" type="presParOf" srcId="{E3F20DC1-C3B7-4921-984C-152B1A31C6BE}" destId="{DCA90A9A-63AE-4A27-B67F-159A571EA788}" srcOrd="2" destOrd="0" presId="urn:microsoft.com/office/officeart/2005/8/layout/process2"/>
    <dgm:cxn modelId="{956B4564-28F7-4292-AB37-554FD39057A0}" type="presParOf" srcId="{E3F20DC1-C3B7-4921-984C-152B1A31C6BE}" destId="{84DA4F1B-B9F2-411E-883A-ECEED1A022A4}" srcOrd="3" destOrd="0" presId="urn:microsoft.com/office/officeart/2005/8/layout/process2"/>
    <dgm:cxn modelId="{D78506FA-9B13-4F06-B456-9CAE916058B0}" type="presParOf" srcId="{84DA4F1B-B9F2-411E-883A-ECEED1A022A4}" destId="{9A9619DE-6E13-4ACF-8EA7-C1654CB54FDA}" srcOrd="0" destOrd="0" presId="urn:microsoft.com/office/officeart/2005/8/layout/process2"/>
    <dgm:cxn modelId="{8D95C995-EB0B-49D7-AD10-AB4FA0EA4BA9}" type="presParOf" srcId="{E3F20DC1-C3B7-4921-984C-152B1A31C6BE}" destId="{EBF95B8D-3971-4F86-8946-B6A409F52B5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2549A-7D63-4ABA-A233-B29C320E8D8F}">
      <dsp:nvSpPr>
        <dsp:cNvPr id="0" name=""/>
        <dsp:cNvSpPr/>
      </dsp:nvSpPr>
      <dsp:spPr>
        <a:xfrm>
          <a:off x="0" y="1984"/>
          <a:ext cx="1472587" cy="101500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ZA" sz="2000" b="1" kern="12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Select PSUs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ZA" sz="1600" b="1" kern="12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500 Census EAs</a:t>
          </a:r>
          <a:endParaRPr lang="en-ZA" sz="1600" b="1" kern="1200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sp:txBody>
      <dsp:txXfrm>
        <a:off x="29729" y="31713"/>
        <a:ext cx="1413129" cy="955549"/>
      </dsp:txXfrm>
    </dsp:sp>
    <dsp:sp modelId="{D17D6AFC-DD4E-407B-A5F5-16FAB051AFA3}">
      <dsp:nvSpPr>
        <dsp:cNvPr id="0" name=""/>
        <dsp:cNvSpPr/>
      </dsp:nvSpPr>
      <dsp:spPr>
        <a:xfrm rot="5400000">
          <a:off x="545979" y="1153344"/>
          <a:ext cx="380627" cy="234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200" kern="1200"/>
        </a:p>
      </dsp:txBody>
      <dsp:txXfrm rot="-5400000">
        <a:off x="665854" y="1080430"/>
        <a:ext cx="140878" cy="310188"/>
      </dsp:txXfrm>
    </dsp:sp>
    <dsp:sp modelId="{DCA90A9A-63AE-4A27-B67F-159A571EA788}">
      <dsp:nvSpPr>
        <dsp:cNvPr id="0" name=""/>
        <dsp:cNvSpPr/>
      </dsp:nvSpPr>
      <dsp:spPr>
        <a:xfrm>
          <a:off x="0" y="1524496"/>
          <a:ext cx="1472587" cy="101500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ZA" sz="2000" b="1" kern="12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Select SSUs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ZA" sz="1400" b="1" kern="12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14 visiting points per EA (7 per questionnaire)</a:t>
          </a:r>
          <a:endParaRPr lang="en-ZA" sz="1400" b="1" kern="1200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sp:txBody>
      <dsp:txXfrm>
        <a:off x="29729" y="1554225"/>
        <a:ext cx="1413129" cy="955549"/>
      </dsp:txXfrm>
    </dsp:sp>
    <dsp:sp modelId="{84DA4F1B-B9F2-411E-883A-ECEED1A022A4}">
      <dsp:nvSpPr>
        <dsp:cNvPr id="0" name=""/>
        <dsp:cNvSpPr/>
      </dsp:nvSpPr>
      <dsp:spPr>
        <a:xfrm rot="5400000">
          <a:off x="545979" y="2653843"/>
          <a:ext cx="380627" cy="278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100" kern="1200"/>
        </a:p>
      </dsp:txBody>
      <dsp:txXfrm rot="-5400000">
        <a:off x="652645" y="2602943"/>
        <a:ext cx="167295" cy="296980"/>
      </dsp:txXfrm>
    </dsp:sp>
    <dsp:sp modelId="{EBF95B8D-3971-4F86-8946-B6A409F52B51}">
      <dsp:nvSpPr>
        <dsp:cNvPr id="0" name=""/>
        <dsp:cNvSpPr/>
      </dsp:nvSpPr>
      <dsp:spPr>
        <a:xfrm>
          <a:off x="0" y="3047007"/>
          <a:ext cx="1472587" cy="101500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Select USUs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ZA" sz="1400" b="1" kern="12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1 person per visiting point</a:t>
          </a:r>
          <a:endParaRPr lang="en-ZA" sz="1400" b="1" kern="1200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sp:txBody>
      <dsp:txXfrm>
        <a:off x="29729" y="3076736"/>
        <a:ext cx="1413129" cy="95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0.08743</cdr:x>
      <cdr:y>0.32258</cdr:y>
    </cdr:from>
    <cdr:to>
      <cdr:x>0.44225</cdr:x>
      <cdr:y>0.48544</cdr:y>
    </cdr:to>
    <cdr:sp macro="" textlink="">
      <cdr:nvSpPr>
        <cdr:cNvPr id="2" name="Text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9488" y="914400"/>
          <a:ext cx="1296592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1B36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1B36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1B36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1B36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1B36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1B36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1B36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1B36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1B36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en-ZA" sz="1200" b="1" dirty="0" err="1" smtClean="0">
              <a:latin typeface="Calibri" pitchFamily="34" charset="0"/>
              <a:cs typeface="Calibri" pitchFamily="34" charset="0"/>
            </a:rPr>
            <a:t>Unemploy</a:t>
          </a:r>
          <a:r>
            <a:rPr lang="en-ZA" sz="1200" b="1" dirty="0" smtClean="0">
              <a:latin typeface="Calibri" pitchFamily="34" charset="0"/>
              <a:cs typeface="Calibri" pitchFamily="34" charset="0"/>
            </a:rPr>
            <a:t>-</a:t>
          </a:r>
        </a:p>
        <a:p xmlns:a="http://schemas.openxmlformats.org/drawingml/2006/main">
          <a:pPr algn="ctr"/>
          <a:r>
            <a:rPr lang="en-ZA" sz="1200" b="1" dirty="0" err="1" smtClean="0">
              <a:latin typeface="Calibri" pitchFamily="34" charset="0"/>
              <a:cs typeface="Calibri" pitchFamily="34" charset="0"/>
            </a:rPr>
            <a:t>ment</a:t>
          </a:r>
          <a:endParaRPr lang="en-ZA" sz="12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2BD7D-5968-4432-91CC-E7E1E70B9CAE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F445-C2B9-4AC1-A32C-C3CAD5135B30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916562"/>
            <a:ext cx="26642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B772-9205-40B4-98E2-97C40EB05776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20C7F-1F85-419D-8783-DA9AF71EFB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396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99F43-27FA-4300-A68B-A7E8AE863BDD}" type="slidenum">
              <a:rPr lang="en-Z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53505C-A9D0-4AE5-9844-7361FCF046E0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040517-56EB-4392-8774-E111F57540CD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AAB96-C8AE-45CF-8FE0-BF23C3A2FB9B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FEDF3-49E5-4218-809D-CCC80336E345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FEDF3-49E5-4218-809D-CCC80336E345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FEDF3-49E5-4218-809D-CCC80336E345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928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99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420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34290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8165123" y="65891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insert source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9483" cy="2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8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952500" y="2959100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2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6656" y="2940812"/>
            <a:ext cx="4587802" cy="2946231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Edit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17219" y="2769833"/>
            <a:ext cx="0" cy="28811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9483" cy="2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1737" cy="27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96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886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791737" cy="27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223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816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28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070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4F0C-95F5-46DB-82FE-DF5BF86442C9}" type="datetimeFigureOut">
              <a:rPr lang="en-ZA" smtClean="0"/>
              <a:t>2014/10/17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7B59-B509-4343-B1A1-B0FBFA0EB4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48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src.ac.za/sasa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22.jpg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A234-AECD-47FA-B4B7-E0F7D1D9E7C5}" type="slidenum">
              <a:rPr lang="en-ZA"/>
              <a:pPr>
                <a:defRPr/>
              </a:pPr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84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42875"/>
            <a:ext cx="8424862" cy="838200"/>
          </a:xfrm>
        </p:spPr>
        <p:txBody>
          <a:bodyPr>
            <a:noAutofit/>
          </a:bodyPr>
          <a:lstStyle/>
          <a:p>
            <a:pPr marL="342900" indent="-342900" eaLnBrk="1" hangingPunct="1"/>
            <a:r>
              <a:rPr lang="en-GB" sz="3200" b="1" dirty="0" smtClean="0">
                <a:solidFill>
                  <a:schemeClr val="accent2"/>
                </a:solidFill>
              </a:rPr>
              <a:t>International comparative </a:t>
            </a:r>
            <a:br>
              <a:rPr lang="en-GB" sz="3200" b="1" dirty="0" smtClean="0">
                <a:solidFill>
                  <a:schemeClr val="accent2"/>
                </a:solidFill>
              </a:rPr>
            </a:br>
            <a:r>
              <a:rPr lang="en-GB" sz="3200" b="1" dirty="0" smtClean="0">
                <a:solidFill>
                  <a:schemeClr val="accent2"/>
                </a:solidFill>
              </a:rPr>
              <a:t>capability</a:t>
            </a:r>
            <a:endParaRPr lang="en-GB" b="1" dirty="0" smtClean="0">
              <a:solidFill>
                <a:schemeClr val="accent2"/>
              </a:solidFill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0" y="91440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 indent="-88900" algn="ctr">
              <a:spcBef>
                <a:spcPct val="20000"/>
              </a:spcBef>
              <a:buClr>
                <a:schemeClr val="tx2"/>
              </a:buClr>
            </a:pPr>
            <a:endParaRPr lang="en-US"/>
          </a:p>
          <a:p>
            <a:pPr marL="88900" indent="-88900" algn="ctr">
              <a:spcBef>
                <a:spcPct val="20000"/>
              </a:spcBef>
              <a:buClr>
                <a:schemeClr val="tx2"/>
              </a:buClr>
            </a:pPr>
            <a:endParaRPr lang="en-US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50825" y="6381750"/>
            <a:ext cx="69135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ZA" sz="1000" i="1" dirty="0"/>
              <a:t>Source: South African Social Attitudes Survey (SASAS) </a:t>
            </a:r>
            <a:r>
              <a:rPr lang="en-ZA" sz="1000" i="1" dirty="0" smtClean="0"/>
              <a:t>2009; ISSP 2009</a:t>
            </a:r>
            <a:endParaRPr lang="en-ZA" sz="10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DEF13-2517-4827-B16E-8F27585B804D}" type="slidenum">
              <a:rPr lang="en-ZA"/>
              <a:pPr>
                <a:defRPr/>
              </a:pPr>
              <a:t>10</a:t>
            </a:fld>
            <a:endParaRPr lang="en-ZA" dirty="0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466725" y="1152525"/>
            <a:ext cx="8066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ZA" sz="2400" dirty="0" smtClean="0"/>
              <a:t>For getting ahead in life…how important is having a good education yourself?</a:t>
            </a:r>
            <a:r>
              <a:rPr lang="en-GB" sz="2400" dirty="0" smtClean="0"/>
              <a:t> </a:t>
            </a:r>
            <a:r>
              <a:rPr lang="en-GB" sz="2400" dirty="0"/>
              <a:t>(</a:t>
            </a:r>
            <a:r>
              <a:rPr lang="en-GB" sz="2400"/>
              <a:t>ISSP </a:t>
            </a:r>
            <a:r>
              <a:rPr lang="en-GB" sz="2400" smtClean="0"/>
              <a:t>2009)</a:t>
            </a:r>
            <a:endParaRPr lang="en-GB" sz="2400" dirty="0"/>
          </a:p>
        </p:txBody>
      </p:sp>
      <p:sp>
        <p:nvSpPr>
          <p:cNvPr id="2" name="Oval 1"/>
          <p:cNvSpPr/>
          <p:nvPr/>
        </p:nvSpPr>
        <p:spPr>
          <a:xfrm>
            <a:off x="683568" y="2132856"/>
            <a:ext cx="493786" cy="641474"/>
          </a:xfrm>
          <a:prstGeom prst="ellipse">
            <a:avLst/>
          </a:prstGeom>
          <a:solidFill>
            <a:schemeClr val="bg2">
              <a:lumMod val="75000"/>
              <a:alpha val="3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724567"/>
              </p:ext>
            </p:extLst>
          </p:nvPr>
        </p:nvGraphicFramePr>
        <p:xfrm>
          <a:off x="250825" y="2060848"/>
          <a:ext cx="8641655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% essential / very important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03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F3F29-DF55-40FD-8696-1E06E522464F}" type="slidenum">
              <a:rPr lang="en-ZA"/>
              <a:pPr>
                <a:defRPr/>
              </a:pPr>
              <a:t>11</a:t>
            </a:fld>
            <a:endParaRPr lang="en-ZA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26441" y="6514956"/>
            <a:ext cx="6419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i="1" dirty="0"/>
              <a:t>Source: HSRC South African Social Attitudes Survey (SASAS) </a:t>
            </a:r>
            <a:r>
              <a:rPr lang="en-ZA" altLang="en-US" sz="1000" i="1" dirty="0" smtClean="0"/>
              <a:t> 2013</a:t>
            </a:r>
            <a:endParaRPr lang="en-ZA" altLang="en-US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139136" cy="1287016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accent2"/>
                </a:solidFill>
              </a:rPr>
              <a:t>Subjective Comparisons of Present and Past School Leavers</a:t>
            </a:r>
            <a:endParaRPr lang="en-ZA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914786"/>
              </p:ext>
            </p:extLst>
          </p:nvPr>
        </p:nvGraphicFramePr>
        <p:xfrm>
          <a:off x="251520" y="1294858"/>
          <a:ext cx="8496944" cy="524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7134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F3F29-DF55-40FD-8696-1E06E522464F}" type="slidenum">
              <a:rPr lang="en-ZA"/>
              <a:pPr>
                <a:defRPr/>
              </a:pPr>
              <a:t>12</a:t>
            </a:fld>
            <a:endParaRPr lang="en-ZA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26441" y="6514956"/>
            <a:ext cx="6419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i="1" dirty="0"/>
              <a:t>Source: HSRC South African Social Attitudes Survey (SASAS) </a:t>
            </a:r>
            <a:r>
              <a:rPr lang="en-ZA" altLang="en-US" sz="1000" i="1" dirty="0" smtClean="0"/>
              <a:t> 2013</a:t>
            </a:r>
            <a:endParaRPr lang="en-ZA" altLang="en-US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39136" cy="936104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solidFill>
                  <a:schemeClr val="accent2"/>
                </a:solidFill>
              </a:rPr>
              <a:t>The Role of Secondary Schools in Preparing the Youth</a:t>
            </a:r>
            <a:endParaRPr lang="en-ZA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247059"/>
              </p:ext>
            </p:extLst>
          </p:nvPr>
        </p:nvGraphicFramePr>
        <p:xfrm>
          <a:off x="395536" y="1340768"/>
          <a:ext cx="8568952" cy="517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848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142" y="-2738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ZA" sz="3100" b="1" dirty="0">
                <a:solidFill>
                  <a:schemeClr val="accent2"/>
                </a:solidFill>
              </a:rPr>
              <a:t>Priorities for extra government </a:t>
            </a:r>
            <a:r>
              <a:rPr lang="en-ZA" sz="3100" b="1" dirty="0" smtClean="0">
                <a:solidFill>
                  <a:schemeClr val="accent2"/>
                </a:solidFill>
              </a:rPr>
              <a:t/>
            </a:r>
            <a:br>
              <a:rPr lang="en-ZA" sz="3100" b="1" dirty="0" smtClean="0">
                <a:solidFill>
                  <a:schemeClr val="accent2"/>
                </a:solidFill>
              </a:rPr>
            </a:br>
            <a:r>
              <a:rPr lang="en-ZA" sz="3100" b="1" dirty="0" smtClean="0">
                <a:solidFill>
                  <a:schemeClr val="accent2"/>
                </a:solidFill>
              </a:rPr>
              <a:t>spending </a:t>
            </a:r>
            <a:r>
              <a:rPr lang="en-ZA" sz="3100" b="1" dirty="0">
                <a:solidFill>
                  <a:schemeClr val="accent2"/>
                </a:solidFill>
              </a:rPr>
              <a:t>on education?</a:t>
            </a:r>
            <a:endParaRPr lang="en-ZA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F3F29-DF55-40FD-8696-1E06E522464F}" type="slidenum">
              <a:rPr lang="en-ZA"/>
              <a:pPr>
                <a:defRPr/>
              </a:pPr>
              <a:t>13</a:t>
            </a:fld>
            <a:endParaRPr lang="en-ZA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26441" y="6514956"/>
            <a:ext cx="6419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i="1" dirty="0"/>
              <a:t>Source: HSRC South African Social Attitudes Survey (SASAS) </a:t>
            </a:r>
            <a:r>
              <a:rPr lang="en-ZA" altLang="en-US" sz="1000" i="1" dirty="0" smtClean="0"/>
              <a:t> 2013</a:t>
            </a:r>
            <a:endParaRPr lang="en-ZA" altLang="en-US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1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13864"/>
              </p:ext>
            </p:extLst>
          </p:nvPr>
        </p:nvGraphicFramePr>
        <p:xfrm>
          <a:off x="339991" y="2132856"/>
          <a:ext cx="8712971" cy="41872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61291"/>
                <a:gridCol w="490098"/>
                <a:gridCol w="468622"/>
                <a:gridCol w="541080"/>
                <a:gridCol w="541080"/>
                <a:gridCol w="541080"/>
                <a:gridCol w="541080"/>
                <a:gridCol w="541080"/>
                <a:gridCol w="541080"/>
                <a:gridCol w="541080"/>
                <a:gridCol w="541080"/>
                <a:gridCol w="541080"/>
                <a:gridCol w="541080"/>
                <a:gridCol w="541080"/>
                <a:gridCol w="541080"/>
              </a:tblGrid>
              <a:tr h="252116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16-19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20-29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30-39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40-49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50-59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60+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All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 smtClean="0">
                          <a:effectLst/>
                        </a:rPr>
                        <a:t>Priority </a:t>
                      </a:r>
                      <a:r>
                        <a:rPr lang="en-ZA" sz="1600" b="1" u="none" strike="noStrike" baseline="0" dirty="0" smtClean="0">
                          <a:effectLst/>
                        </a:rPr>
                        <a:t>Level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1st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2nd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1st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2nd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1st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2nd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1st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2nd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1st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2nd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1st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2nd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1st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 smtClean="0">
                          <a:effectLst/>
                        </a:rPr>
                        <a:t>2nd</a:t>
                      </a:r>
                      <a:endParaRPr lang="en-ZA" sz="16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smtClean="0">
                          <a:effectLst/>
                        </a:rPr>
                        <a:t>Pre-school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6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6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10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18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17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7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14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6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17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8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5566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Primary </a:t>
                      </a:r>
                      <a:r>
                        <a:rPr lang="en-ZA" sz="1800" u="none" strike="noStrike" dirty="0" smtClean="0">
                          <a:effectLst/>
                        </a:rPr>
                        <a:t>school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22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14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21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14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25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15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22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14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24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14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17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>
                          <a:effectLst/>
                        </a:rPr>
                        <a:t>22</a:t>
                      </a:r>
                      <a:endParaRPr lang="en-ZA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15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9929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Secondary </a:t>
                      </a:r>
                      <a:r>
                        <a:rPr lang="en-ZA" sz="1800" u="none" strike="noStrike" dirty="0" smtClean="0">
                          <a:effectLst/>
                        </a:rPr>
                        <a:t>school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18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17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10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18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12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18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18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>
                          <a:effectLst/>
                        </a:rPr>
                        <a:t>11</a:t>
                      </a:r>
                      <a:endParaRPr lang="en-ZA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18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5566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smtClean="0">
                          <a:effectLst/>
                        </a:rPr>
                        <a:t>Special needs</a:t>
                      </a:r>
                      <a:r>
                        <a:rPr lang="en-ZA" sz="1800" u="none" strike="noStrike" baseline="0" dirty="0" smtClean="0">
                          <a:effectLst/>
                        </a:rPr>
                        <a:t> school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33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14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25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15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33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17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25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37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29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16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5566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smtClean="0">
                          <a:effectLst/>
                        </a:rPr>
                        <a:t>Tertiary learners</a:t>
                      </a:r>
                      <a:r>
                        <a:rPr lang="en-ZA" sz="1800" u="none" strike="noStrike" baseline="0" dirty="0" smtClean="0">
                          <a:effectLst/>
                        </a:rPr>
                        <a:t>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34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15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16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15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24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13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28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>
                          <a:effectLst/>
                        </a:rPr>
                        <a:t>15</a:t>
                      </a:r>
                      <a:endParaRPr lang="en-ZA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29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566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Adult </a:t>
                      </a:r>
                      <a:r>
                        <a:rPr lang="en-ZA" sz="1800" u="none" strike="noStrike" dirty="0" smtClean="0">
                          <a:effectLst/>
                        </a:rPr>
                        <a:t>Basic Education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8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2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12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3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11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2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13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3</a:t>
                      </a:r>
                      <a:endParaRPr lang="en-ZA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9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5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12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3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u="none" strike="noStrike" kern="1200" dirty="0">
                          <a:effectLst/>
                        </a:rPr>
                        <a:t>11</a:t>
                      </a:r>
                      <a:endParaRPr lang="en-ZA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1777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313" marR="9313" marT="9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624" y="1124744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b="1" dirty="0"/>
              <a:t>Which of the following groups, if any, would be your highest priority for extra government spending on education?</a:t>
            </a:r>
            <a:endParaRPr lang="en-ZA" dirty="0"/>
          </a:p>
          <a:p>
            <a:pPr algn="ctr"/>
            <a:r>
              <a:rPr lang="en-ZA" sz="1400" dirty="0" smtClean="0"/>
              <a:t>(column percentage reflecting % of adult public)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856651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chemeClr val="accent2"/>
                </a:solidFill>
              </a:rPr>
              <a:t>Language Preferences </a:t>
            </a:r>
            <a:r>
              <a:rPr lang="en-ZA" sz="3600" b="1" dirty="0" smtClean="0">
                <a:solidFill>
                  <a:schemeClr val="accent2"/>
                </a:solidFill>
              </a:rPr>
              <a:t>in </a:t>
            </a:r>
            <a:br>
              <a:rPr lang="en-ZA" sz="3600" b="1" dirty="0" smtClean="0">
                <a:solidFill>
                  <a:schemeClr val="accent2"/>
                </a:solidFill>
              </a:rPr>
            </a:br>
            <a:r>
              <a:rPr lang="en-ZA" sz="3600" b="1" dirty="0" smtClean="0">
                <a:solidFill>
                  <a:schemeClr val="accent2"/>
                </a:solidFill>
              </a:rPr>
              <a:t>Different Education Levels </a:t>
            </a:r>
            <a:endParaRPr lang="en-US" sz="3400" dirty="0"/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26441" y="6514956"/>
            <a:ext cx="6419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i="1" dirty="0"/>
              <a:t>Source: HSRC South African Social Attitudes Survey (SASAS) </a:t>
            </a:r>
            <a:r>
              <a:rPr lang="en-ZA" altLang="en-US" sz="1000" i="1" dirty="0" smtClean="0"/>
              <a:t> 2013</a:t>
            </a:r>
            <a:endParaRPr lang="en-ZA" altLang="en-US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1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575830"/>
              </p:ext>
            </p:extLst>
          </p:nvPr>
        </p:nvGraphicFramePr>
        <p:xfrm>
          <a:off x="395536" y="1615196"/>
          <a:ext cx="8064896" cy="491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2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560" y="130622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National Pride in South Africa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21" name="Content Placeholder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54506"/>
              </p:ext>
            </p:extLst>
          </p:nvPr>
        </p:nvGraphicFramePr>
        <p:xfrm>
          <a:off x="395536" y="1268760"/>
          <a:ext cx="8640960" cy="541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26441" y="6514956"/>
            <a:ext cx="6419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i="1" dirty="0"/>
              <a:t>Source: HSRC South African Social Attitudes Survey (SASAS) </a:t>
            </a:r>
            <a:r>
              <a:rPr lang="en-ZA" altLang="en-US" sz="1000" i="1" dirty="0" smtClean="0"/>
              <a:t> 2013</a:t>
            </a:r>
            <a:endParaRPr lang="en-ZA" altLang="en-US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560" y="13062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Strategic importance, linkages </a:t>
            </a: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 impact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506413" y="1154113"/>
            <a:ext cx="5608637" cy="5291137"/>
          </a:xfrm>
          <a:prstGeom prst="rect">
            <a:avLst/>
          </a:prstGeom>
        </p:spPr>
        <p:txBody>
          <a:bodyPr/>
          <a:lstStyle/>
          <a:p>
            <a:pPr marL="0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Link to National Development Plan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NDP identifies a series of fault lines which need to be addressed to promote nation building</a:t>
            </a:r>
          </a:p>
          <a:p>
            <a:pPr>
              <a:defRPr/>
            </a:pPr>
            <a:r>
              <a:rPr lang="en-GB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SASAS is examining many of these issues as part of annual data collection</a:t>
            </a:r>
          </a:p>
          <a:p>
            <a:pPr lvl="1">
              <a:defRPr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Social cohesion; quality of life and living standards; views on democracy, governance and politics; etc.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0">
              <a:spcBef>
                <a:spcPts val="120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Links to M&amp;E Plan / Government Outcomes</a:t>
            </a:r>
          </a:p>
          <a:p>
            <a:pPr marL="400050" lvl="1" indent="-342900">
              <a:buClr>
                <a:schemeClr val="tx2"/>
              </a:buClr>
              <a:defRPr/>
            </a:pPr>
            <a:r>
              <a:rPr lang="en-US" sz="1800" dirty="0" smtClean="0">
                <a:latin typeface="Calibri" pitchFamily="34" charset="0"/>
                <a:ea typeface="+mn-ea"/>
                <a:cs typeface="Calibri" pitchFamily="34" charset="0"/>
              </a:rPr>
              <a:t>SASAS generates knowledge that is able to inform progress against Government Outcomes, especially Outcome 12. </a:t>
            </a:r>
          </a:p>
          <a:p>
            <a:pPr marL="800100" lvl="2" indent="-342900">
              <a:spcBef>
                <a:spcPts val="300"/>
              </a:spcBef>
              <a:buClr>
                <a:schemeClr val="tx2"/>
              </a:buClr>
              <a:defRPr/>
            </a:pPr>
            <a:r>
              <a:rPr lang="en-ZA" sz="1600" dirty="0" smtClean="0">
                <a:latin typeface="Calibri" pitchFamily="34" charset="0"/>
                <a:cs typeface="Calibri" pitchFamily="34" charset="0"/>
              </a:rPr>
              <a:t>Outcome 3, Output 4: Manage perceptions of crime among the population</a:t>
            </a:r>
          </a:p>
          <a:p>
            <a:pPr marL="800100" lvl="2" indent="-342900">
              <a:spcBef>
                <a:spcPts val="300"/>
              </a:spcBef>
              <a:buClr>
                <a:schemeClr val="tx2"/>
              </a:buClr>
              <a:defRPr/>
            </a:pPr>
            <a:r>
              <a:rPr lang="en-ZA" sz="1600" dirty="0" smtClean="0">
                <a:latin typeface="Calibri" pitchFamily="34" charset="0"/>
                <a:cs typeface="Calibri" pitchFamily="34" charset="0"/>
              </a:rPr>
              <a:t>Outcome 12 part A, Output 1: Service delivery quality and access</a:t>
            </a:r>
          </a:p>
          <a:p>
            <a:pPr marL="800100" lvl="2" indent="-342900">
              <a:spcBef>
                <a:spcPts val="300"/>
              </a:spcBef>
              <a:buClr>
                <a:schemeClr val="tx2"/>
              </a:buClr>
              <a:defRPr/>
            </a:pPr>
            <a:r>
              <a:rPr lang="en-ZA" sz="1600" dirty="0" smtClean="0">
                <a:latin typeface="Calibri" pitchFamily="34" charset="0"/>
                <a:cs typeface="Calibri" pitchFamily="34" charset="0"/>
              </a:rPr>
              <a:t>Outcome 12 part B, Outputs 1-3: Nation Building and National Identity; Citizen Participation; Social Cohesion </a:t>
            </a:r>
          </a:p>
          <a:p>
            <a:pPr marL="400050" lvl="1" indent="-342900">
              <a:spcBef>
                <a:spcPts val="300"/>
              </a:spcBef>
              <a:buClr>
                <a:schemeClr val="tx2"/>
              </a:buClr>
              <a:defRPr/>
            </a:pPr>
            <a:endParaRPr lang="en-US" sz="1800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spcBef>
                <a:spcPts val="300"/>
              </a:spcBef>
              <a:defRPr/>
            </a:pPr>
            <a:endParaRPr lang="en-ZA" dirty="0"/>
          </a:p>
        </p:txBody>
      </p:sp>
      <p:pic>
        <p:nvPicPr>
          <p:cNvPr id="8" name="Picture 22" descr="SASAS wordl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4288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984625"/>
            <a:ext cx="2828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5710141" y="1013552"/>
          <a:ext cx="3654200" cy="283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940175" y="1646238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12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Nation building fault lines</a:t>
            </a:r>
          </a:p>
        </p:txBody>
      </p:sp>
      <p:sp>
        <p:nvSpPr>
          <p:cNvPr id="12" name="Flowchart: Connector 6"/>
          <p:cNvSpPr>
            <a:spLocks noChangeArrowheads="1"/>
          </p:cNvSpPr>
          <p:nvPr/>
        </p:nvSpPr>
        <p:spPr bwMode="auto">
          <a:xfrm>
            <a:off x="7138988" y="2044700"/>
            <a:ext cx="784225" cy="776288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ZA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024688" y="2125663"/>
            <a:ext cx="10207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11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Nation building fault lines</a:t>
            </a:r>
          </a:p>
        </p:txBody>
      </p:sp>
    </p:spTree>
    <p:extLst>
      <p:ext uri="{BB962C8B-B14F-4D97-AF65-F5344CB8AC3E}">
        <p14:creationId xmlns:p14="http://schemas.microsoft.com/office/powerpoint/2010/main" val="3464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Strategic importance, linkages </a:t>
            </a:r>
            <a:b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 impact</a:t>
            </a:r>
            <a:endParaRPr lang="en-GB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341438"/>
            <a:ext cx="3563938" cy="4784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Departments / national entities / other users using results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During ten years of existence, been increasing interest in, support for, and usage of SASAS data by departments and national entities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SASAS web portal (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  <a:hlinkClick r:id="rId2"/>
              </a:rPr>
              <a:t>www.hsrc.ac.za/sasas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), strategic use of HSRC Review, and SASAS book series key in increasing policy uptake</a:t>
            </a:r>
          </a:p>
          <a:p>
            <a:pPr marL="0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Who should be benefitting that is not yet involved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Increased uptake by DPME, Social Cluster and Parliament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Increased uptake by students and academics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half" idx="4294967295"/>
          </p:nvPr>
        </p:nvSpPr>
        <p:spPr>
          <a:xfrm>
            <a:off x="5751513" y="1341438"/>
            <a:ext cx="3171825" cy="4784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Potential link to other surveys; data mining: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Increasing engagement with other national and cross-national surveys in key thematic areas is being planned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Allow for increased robustness checks on findings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Allow for increasing benchmarking of South African attitudes against those in other nations</a:t>
            </a:r>
          </a:p>
          <a:p>
            <a:pPr>
              <a:defRPr/>
            </a:pPr>
            <a:endParaRPr lang="en-ZA" dirty="0" smtClean="0"/>
          </a:p>
          <a:p>
            <a:pPr>
              <a:defRPr/>
            </a:pPr>
            <a:endParaRPr lang="en-ZA" dirty="0"/>
          </a:p>
        </p:txBody>
      </p:sp>
      <p:pic>
        <p:nvPicPr>
          <p:cNvPr id="17" name="Picture 22" descr="SASAS wordl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4288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 r="1466"/>
          <a:stretch>
            <a:fillRect/>
          </a:stretch>
        </p:blipFill>
        <p:spPr bwMode="auto">
          <a:xfrm>
            <a:off x="4203700" y="3314700"/>
            <a:ext cx="13382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446213"/>
            <a:ext cx="1333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SASAS websit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122863"/>
            <a:ext cx="138906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1300" y="6553200"/>
            <a:ext cx="204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sz="1400">
                <a:solidFill>
                  <a:schemeClr val="tx1"/>
                </a:solidFill>
              </a:rPr>
              <a:t>www.hsrc.ac.za/sasas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3063" y="1320800"/>
            <a:ext cx="50704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altLang="ja-JP" sz="2400" b="0" dirty="0">
                <a:solidFill>
                  <a:schemeClr val="tx1"/>
                </a:solidFill>
                <a:ea typeface="ＭＳ Ｐゴシック" pitchFamily="34" charset="-128"/>
              </a:rPr>
              <a:t>Data dissemination: promoting data usage at universities for the </a:t>
            </a:r>
            <a:r>
              <a:rPr lang="en-US" altLang="ja-JP" sz="2400" dirty="0">
                <a:ea typeface="ＭＳ Ｐゴシック" pitchFamily="34" charset="-128"/>
              </a:rPr>
              <a:t>purposes of instruction and studies</a:t>
            </a:r>
          </a:p>
          <a:p>
            <a:pPr marL="342900" indent="-342900" algn="l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altLang="ja-JP" sz="2400" b="0" dirty="0">
                <a:solidFill>
                  <a:schemeClr val="tx1"/>
                </a:solidFill>
                <a:ea typeface="ＭＳ Ｐゴシック" pitchFamily="34" charset="-128"/>
              </a:rPr>
              <a:t>Source material for dissertations and peer reviewed </a:t>
            </a:r>
            <a:r>
              <a:rPr lang="en-US" altLang="ja-JP" sz="2400" dirty="0">
                <a:ea typeface="ＭＳ Ｐゴシック" pitchFamily="34" charset="-128"/>
              </a:rPr>
              <a:t>publications</a:t>
            </a:r>
          </a:p>
          <a:p>
            <a:pPr marL="342900" indent="-342900" algn="l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altLang="ja-JP" sz="2400" b="0" dirty="0">
                <a:solidFill>
                  <a:schemeClr val="tx1"/>
                </a:solidFill>
                <a:ea typeface="ＭＳ Ｐゴシック" pitchFamily="34" charset="-128"/>
              </a:rPr>
              <a:t>Providing </a:t>
            </a:r>
            <a:r>
              <a:rPr lang="en-US" altLang="ja-JP" sz="2400" dirty="0">
                <a:ea typeface="ＭＳ Ｐゴシック" pitchFamily="34" charset="-128"/>
              </a:rPr>
              <a:t>students and researchers</a:t>
            </a:r>
            <a:r>
              <a:rPr lang="en-US" altLang="ja-JP" sz="2400" b="0" dirty="0">
                <a:solidFill>
                  <a:schemeClr val="tx1"/>
                </a:solidFill>
                <a:ea typeface="ＭＳ Ｐゴシック" pitchFamily="34" charset="-128"/>
              </a:rPr>
              <a:t> with skills in:</a:t>
            </a:r>
          </a:p>
          <a:p>
            <a:pPr marL="742950" lvl="1" indent="-285750" algn="l"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altLang="ja-JP" sz="2400" b="0" dirty="0">
                <a:solidFill>
                  <a:schemeClr val="tx1"/>
                </a:solidFill>
                <a:ea typeface="ＭＳ Ｐゴシック" pitchFamily="34" charset="-128"/>
              </a:rPr>
              <a:t>analysis of </a:t>
            </a:r>
            <a:r>
              <a:rPr lang="en-US" altLang="ja-JP" sz="2400" b="0" dirty="0" err="1">
                <a:solidFill>
                  <a:schemeClr val="tx1"/>
                </a:solidFill>
                <a:ea typeface="ＭＳ Ｐゴシック" pitchFamily="34" charset="-128"/>
              </a:rPr>
              <a:t>microdata</a:t>
            </a:r>
            <a:endParaRPr lang="en-US" altLang="ja-JP" sz="2400" b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742950" lvl="1" indent="-285750" algn="l"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altLang="ja-JP" sz="2400" b="0" dirty="0">
                <a:solidFill>
                  <a:schemeClr val="tx1"/>
                </a:solidFill>
                <a:ea typeface="ＭＳ Ｐゴシック" pitchFamily="34" charset="-128"/>
              </a:rPr>
              <a:t>survey methodology </a:t>
            </a:r>
            <a:endParaRPr lang="en-US" altLang="ja-JP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altLang="ja-JP" sz="2400" dirty="0" smtClean="0">
                <a:ea typeface="ＭＳ Ｐゴシック" pitchFamily="34" charset="-128"/>
              </a:rPr>
              <a:t>Archived data freely downloadable off HSRC’s SASAS website</a:t>
            </a:r>
            <a:endParaRPr lang="en-US" altLang="ja-JP" sz="24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706" y="3518948"/>
            <a:ext cx="3095282" cy="8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7" descr="hands%20pi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5323" y="4454325"/>
            <a:ext cx="3108579" cy="20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Picture 9" descr="IMG_8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538" y="1291219"/>
            <a:ext cx="3090849" cy="20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SASAS and Opportunities for PHET</a:t>
            </a:r>
            <a:endParaRPr lang="en-GB" sz="3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2" descr="SASAS wordl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4288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1300" y="6553200"/>
            <a:ext cx="204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</a:pPr>
            <a:r>
              <a:rPr lang="en-US" sz="1400">
                <a:solidFill>
                  <a:schemeClr val="tx1"/>
                </a:solidFill>
              </a:rPr>
              <a:t>www.hsrc.ac.za/sasas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Parting thoughts</a:t>
            </a:r>
            <a:endParaRPr lang="en-GB" sz="3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2" descr="SASAS wordl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4288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123348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 sz="2600" b="0" dirty="0">
                <a:solidFill>
                  <a:schemeClr val="tx1"/>
                </a:solidFill>
              </a:rPr>
              <a:t>The SASAS analysis to date has served to 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Highlight the importance of tracking social attitudes to understanding the extent and nature of changing values in our diverse society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Indicate the benefit of international benchmarking</a:t>
            </a:r>
          </a:p>
          <a:p>
            <a:pPr marL="342900" indent="-342900" algn="l" eaLnBrk="0" hangingPunct="0">
              <a:spcBef>
                <a:spcPct val="70000"/>
              </a:spcBef>
              <a:buClr>
                <a:schemeClr val="tx2"/>
              </a:buClr>
              <a:buFontTx/>
              <a:buChar char="•"/>
            </a:pPr>
            <a:r>
              <a:rPr lang="en-GB" sz="2600" b="0" dirty="0">
                <a:solidFill>
                  <a:schemeClr val="tx1"/>
                </a:solidFill>
              </a:rPr>
              <a:t>Given the broad thematic content and increasing scope of SASAS trend data, it is becoming increasingly important to build up a community of users to interrogate, question and debate</a:t>
            </a:r>
          </a:p>
          <a:p>
            <a:pPr marL="342900" indent="-342900" algn="l" eaLnBrk="0" hangingPunct="0">
              <a:spcBef>
                <a:spcPct val="70000"/>
              </a:spcBef>
              <a:buClr>
                <a:schemeClr val="tx2"/>
              </a:buClr>
              <a:buFontTx/>
              <a:buChar char="•"/>
            </a:pPr>
            <a:r>
              <a:rPr lang="en-US" sz="2600" b="0" dirty="0">
                <a:solidFill>
                  <a:schemeClr val="tx1"/>
                </a:solidFill>
              </a:rPr>
              <a:t>In this spirit, </a:t>
            </a:r>
            <a:r>
              <a:rPr lang="en-US" sz="2600" b="0" dirty="0" smtClean="0">
                <a:solidFill>
                  <a:schemeClr val="tx1"/>
                </a:solidFill>
              </a:rPr>
              <a:t>SASAS </a:t>
            </a:r>
            <a:r>
              <a:rPr lang="en-US" sz="2600" b="0" dirty="0">
                <a:solidFill>
                  <a:schemeClr val="tx1"/>
                </a:solidFill>
              </a:rPr>
              <a:t>data </a:t>
            </a:r>
            <a:r>
              <a:rPr lang="en-US" sz="2600" b="0" dirty="0" smtClean="0">
                <a:solidFill>
                  <a:schemeClr val="tx1"/>
                </a:solidFill>
              </a:rPr>
              <a:t>is </a:t>
            </a:r>
            <a:r>
              <a:rPr lang="en-US" sz="2600" dirty="0" smtClean="0"/>
              <a:t>available </a:t>
            </a:r>
            <a:r>
              <a:rPr lang="en-US" sz="2600" b="0" dirty="0" smtClean="0">
                <a:solidFill>
                  <a:schemeClr val="tx1"/>
                </a:solidFill>
              </a:rPr>
              <a:t>in </a:t>
            </a:r>
            <a:r>
              <a:rPr lang="en-US" sz="2600" b="0" dirty="0">
                <a:solidFill>
                  <a:schemeClr val="tx1"/>
                </a:solidFill>
              </a:rPr>
              <a:t>the public domain</a:t>
            </a:r>
            <a:endParaRPr lang="en-GB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0" y="-7938"/>
            <a:ext cx="9144000" cy="6865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0" y="0"/>
            <a:ext cx="9144000" cy="10610850"/>
            <a:chOff x="105" y="134"/>
            <a:chExt cx="11703" cy="16574"/>
          </a:xfrm>
        </p:grpSpPr>
        <p:sp>
          <p:nvSpPr>
            <p:cNvPr id="13322" name="Freeform 8"/>
            <p:cNvSpPr>
              <a:spLocks/>
            </p:cNvSpPr>
            <p:nvPr/>
          </p:nvSpPr>
          <p:spPr bwMode="auto">
            <a:xfrm>
              <a:off x="10833" y="134"/>
              <a:ext cx="975" cy="4115"/>
            </a:xfrm>
            <a:custGeom>
              <a:avLst/>
              <a:gdLst>
                <a:gd name="T0" fmla="*/ 0 w 975"/>
                <a:gd name="T1" fmla="*/ 1631 h 4115"/>
                <a:gd name="T2" fmla="*/ 8 w 975"/>
                <a:gd name="T3" fmla="*/ 1411 h 4115"/>
                <a:gd name="T4" fmla="*/ 15 w 975"/>
                <a:gd name="T5" fmla="*/ 1305 h 4115"/>
                <a:gd name="T6" fmla="*/ 27 w 975"/>
                <a:gd name="T7" fmla="*/ 1196 h 4115"/>
                <a:gd name="T8" fmla="*/ 58 w 975"/>
                <a:gd name="T9" fmla="*/ 987 h 4115"/>
                <a:gd name="T10" fmla="*/ 77 w 975"/>
                <a:gd name="T11" fmla="*/ 880 h 4115"/>
                <a:gd name="T12" fmla="*/ 101 w 975"/>
                <a:gd name="T13" fmla="*/ 779 h 4115"/>
                <a:gd name="T14" fmla="*/ 127 w 975"/>
                <a:gd name="T15" fmla="*/ 678 h 4115"/>
                <a:gd name="T16" fmla="*/ 156 w 975"/>
                <a:gd name="T17" fmla="*/ 576 h 4115"/>
                <a:gd name="T18" fmla="*/ 187 w 975"/>
                <a:gd name="T19" fmla="*/ 478 h 4115"/>
                <a:gd name="T20" fmla="*/ 220 w 975"/>
                <a:gd name="T21" fmla="*/ 379 h 4115"/>
                <a:gd name="T22" fmla="*/ 297 w 975"/>
                <a:gd name="T23" fmla="*/ 186 h 4115"/>
                <a:gd name="T24" fmla="*/ 383 w 975"/>
                <a:gd name="T25" fmla="*/ 0 h 4115"/>
                <a:gd name="T26" fmla="*/ 975 w 975"/>
                <a:gd name="T27" fmla="*/ 0 h 4115"/>
                <a:gd name="T28" fmla="*/ 975 w 975"/>
                <a:gd name="T29" fmla="*/ 1028 h 4115"/>
                <a:gd name="T30" fmla="*/ 975 w 975"/>
                <a:gd name="T31" fmla="*/ 2058 h 4115"/>
                <a:gd name="T32" fmla="*/ 975 w 975"/>
                <a:gd name="T33" fmla="*/ 3085 h 4115"/>
                <a:gd name="T34" fmla="*/ 975 w 975"/>
                <a:gd name="T35" fmla="*/ 4115 h 4115"/>
                <a:gd name="T36" fmla="*/ 865 w 975"/>
                <a:gd name="T37" fmla="*/ 3990 h 4115"/>
                <a:gd name="T38" fmla="*/ 813 w 975"/>
                <a:gd name="T39" fmla="*/ 3927 h 4115"/>
                <a:gd name="T40" fmla="*/ 760 w 975"/>
                <a:gd name="T41" fmla="*/ 3862 h 4115"/>
                <a:gd name="T42" fmla="*/ 662 w 975"/>
                <a:gd name="T43" fmla="*/ 3727 h 4115"/>
                <a:gd name="T44" fmla="*/ 569 w 975"/>
                <a:gd name="T45" fmla="*/ 3589 h 4115"/>
                <a:gd name="T46" fmla="*/ 483 w 975"/>
                <a:gd name="T47" fmla="*/ 3444 h 4115"/>
                <a:gd name="T48" fmla="*/ 402 w 975"/>
                <a:gd name="T49" fmla="*/ 3297 h 4115"/>
                <a:gd name="T50" fmla="*/ 328 w 975"/>
                <a:gd name="T51" fmla="*/ 3145 h 4115"/>
                <a:gd name="T52" fmla="*/ 261 w 975"/>
                <a:gd name="T53" fmla="*/ 2991 h 4115"/>
                <a:gd name="T54" fmla="*/ 201 w 975"/>
                <a:gd name="T55" fmla="*/ 2829 h 4115"/>
                <a:gd name="T56" fmla="*/ 151 w 975"/>
                <a:gd name="T57" fmla="*/ 2668 h 4115"/>
                <a:gd name="T58" fmla="*/ 106 w 975"/>
                <a:gd name="T59" fmla="*/ 2501 h 4115"/>
                <a:gd name="T60" fmla="*/ 67 w 975"/>
                <a:gd name="T61" fmla="*/ 2333 h 4115"/>
                <a:gd name="T62" fmla="*/ 39 w 975"/>
                <a:gd name="T63" fmla="*/ 2161 h 4115"/>
                <a:gd name="T64" fmla="*/ 17 w 975"/>
                <a:gd name="T65" fmla="*/ 1988 h 4115"/>
                <a:gd name="T66" fmla="*/ 5 w 975"/>
                <a:gd name="T67" fmla="*/ 1809 h 4115"/>
                <a:gd name="T68" fmla="*/ 0 w 975"/>
                <a:gd name="T69" fmla="*/ 1631 h 4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5"/>
                <a:gd name="T106" fmla="*/ 0 h 4115"/>
                <a:gd name="T107" fmla="*/ 975 w 975"/>
                <a:gd name="T108" fmla="*/ 4115 h 4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5" h="4115">
                  <a:moveTo>
                    <a:pt x="0" y="1631"/>
                  </a:moveTo>
                  <a:lnTo>
                    <a:pt x="8" y="1411"/>
                  </a:lnTo>
                  <a:lnTo>
                    <a:pt x="15" y="1305"/>
                  </a:lnTo>
                  <a:lnTo>
                    <a:pt x="27" y="1196"/>
                  </a:lnTo>
                  <a:lnTo>
                    <a:pt x="58" y="987"/>
                  </a:lnTo>
                  <a:lnTo>
                    <a:pt x="77" y="880"/>
                  </a:lnTo>
                  <a:lnTo>
                    <a:pt x="101" y="779"/>
                  </a:lnTo>
                  <a:lnTo>
                    <a:pt x="127" y="678"/>
                  </a:lnTo>
                  <a:lnTo>
                    <a:pt x="156" y="576"/>
                  </a:lnTo>
                  <a:lnTo>
                    <a:pt x="187" y="478"/>
                  </a:lnTo>
                  <a:lnTo>
                    <a:pt x="220" y="379"/>
                  </a:lnTo>
                  <a:lnTo>
                    <a:pt x="297" y="186"/>
                  </a:lnTo>
                  <a:lnTo>
                    <a:pt x="383" y="0"/>
                  </a:lnTo>
                  <a:lnTo>
                    <a:pt x="975" y="0"/>
                  </a:lnTo>
                  <a:lnTo>
                    <a:pt x="975" y="1028"/>
                  </a:lnTo>
                  <a:lnTo>
                    <a:pt x="975" y="2058"/>
                  </a:lnTo>
                  <a:lnTo>
                    <a:pt x="975" y="3085"/>
                  </a:lnTo>
                  <a:lnTo>
                    <a:pt x="975" y="4115"/>
                  </a:lnTo>
                  <a:lnTo>
                    <a:pt x="865" y="3990"/>
                  </a:lnTo>
                  <a:lnTo>
                    <a:pt x="813" y="3927"/>
                  </a:lnTo>
                  <a:lnTo>
                    <a:pt x="760" y="3862"/>
                  </a:lnTo>
                  <a:lnTo>
                    <a:pt x="662" y="3727"/>
                  </a:lnTo>
                  <a:lnTo>
                    <a:pt x="569" y="3589"/>
                  </a:lnTo>
                  <a:lnTo>
                    <a:pt x="483" y="3444"/>
                  </a:lnTo>
                  <a:lnTo>
                    <a:pt x="402" y="3297"/>
                  </a:lnTo>
                  <a:lnTo>
                    <a:pt x="328" y="3145"/>
                  </a:lnTo>
                  <a:lnTo>
                    <a:pt x="261" y="2991"/>
                  </a:lnTo>
                  <a:lnTo>
                    <a:pt x="201" y="2829"/>
                  </a:lnTo>
                  <a:lnTo>
                    <a:pt x="151" y="2668"/>
                  </a:lnTo>
                  <a:lnTo>
                    <a:pt x="106" y="2501"/>
                  </a:lnTo>
                  <a:lnTo>
                    <a:pt x="67" y="2333"/>
                  </a:lnTo>
                  <a:lnTo>
                    <a:pt x="39" y="2161"/>
                  </a:lnTo>
                  <a:lnTo>
                    <a:pt x="17" y="1988"/>
                  </a:lnTo>
                  <a:lnTo>
                    <a:pt x="5" y="1809"/>
                  </a:lnTo>
                  <a:lnTo>
                    <a:pt x="0" y="1631"/>
                  </a:lnTo>
                </a:path>
              </a:pathLst>
            </a:custGeom>
            <a:noFill/>
            <a:ln w="3175">
              <a:solidFill>
                <a:srgbClr val="0042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105" y="134"/>
              <a:ext cx="11677" cy="2933"/>
            </a:xfrm>
            <a:custGeom>
              <a:avLst/>
              <a:gdLst>
                <a:gd name="T0" fmla="*/ 11536 w 11677"/>
                <a:gd name="T1" fmla="*/ 166 h 2933"/>
                <a:gd name="T2" fmla="*/ 11238 w 11677"/>
                <a:gd name="T3" fmla="*/ 485 h 2933"/>
                <a:gd name="T4" fmla="*/ 10925 w 11677"/>
                <a:gd name="T5" fmla="*/ 791 h 2933"/>
                <a:gd name="T6" fmla="*/ 10595 w 11677"/>
                <a:gd name="T7" fmla="*/ 1078 h 2933"/>
                <a:gd name="T8" fmla="*/ 10251 w 11677"/>
                <a:gd name="T9" fmla="*/ 1346 h 2933"/>
                <a:gd name="T10" fmla="*/ 9893 w 11677"/>
                <a:gd name="T11" fmla="*/ 1597 h 2933"/>
                <a:gd name="T12" fmla="*/ 9520 w 11677"/>
                <a:gd name="T13" fmla="*/ 1828 h 2933"/>
                <a:gd name="T14" fmla="*/ 9133 w 11677"/>
                <a:gd name="T15" fmla="*/ 2041 h 2933"/>
                <a:gd name="T16" fmla="*/ 8736 w 11677"/>
                <a:gd name="T17" fmla="*/ 2231 h 2933"/>
                <a:gd name="T18" fmla="*/ 8533 w 11677"/>
                <a:gd name="T19" fmla="*/ 2318 h 2933"/>
                <a:gd name="T20" fmla="*/ 8118 w 11677"/>
                <a:gd name="T21" fmla="*/ 2477 h 2933"/>
                <a:gd name="T22" fmla="*/ 7695 w 11677"/>
                <a:gd name="T23" fmla="*/ 2615 h 2933"/>
                <a:gd name="T24" fmla="*/ 7260 w 11677"/>
                <a:gd name="T25" fmla="*/ 2726 h 2933"/>
                <a:gd name="T26" fmla="*/ 6816 w 11677"/>
                <a:gd name="T27" fmla="*/ 2815 h 2933"/>
                <a:gd name="T28" fmla="*/ 6364 w 11677"/>
                <a:gd name="T29" fmla="*/ 2880 h 2933"/>
                <a:gd name="T30" fmla="*/ 5906 w 11677"/>
                <a:gd name="T31" fmla="*/ 2919 h 2933"/>
                <a:gd name="T32" fmla="*/ 5437 w 11677"/>
                <a:gd name="T33" fmla="*/ 2933 h 2933"/>
                <a:gd name="T34" fmla="*/ 5048 w 11677"/>
                <a:gd name="T35" fmla="*/ 2923 h 2933"/>
                <a:gd name="T36" fmla="*/ 4663 w 11677"/>
                <a:gd name="T37" fmla="*/ 2897 h 2933"/>
                <a:gd name="T38" fmla="*/ 4284 w 11677"/>
                <a:gd name="T39" fmla="*/ 2851 h 2933"/>
                <a:gd name="T40" fmla="*/ 3911 w 11677"/>
                <a:gd name="T41" fmla="*/ 2788 h 2933"/>
                <a:gd name="T42" fmla="*/ 3543 w 11677"/>
                <a:gd name="T43" fmla="*/ 2709 h 2933"/>
                <a:gd name="T44" fmla="*/ 3180 w 11677"/>
                <a:gd name="T45" fmla="*/ 2612 h 2933"/>
                <a:gd name="T46" fmla="*/ 2824 w 11677"/>
                <a:gd name="T47" fmla="*/ 2501 h 2933"/>
                <a:gd name="T48" fmla="*/ 2478 w 11677"/>
                <a:gd name="T49" fmla="*/ 2374 h 2933"/>
                <a:gd name="T50" fmla="*/ 1969 w 11677"/>
                <a:gd name="T51" fmla="*/ 2152 h 2933"/>
                <a:gd name="T52" fmla="*/ 1481 w 11677"/>
                <a:gd name="T53" fmla="*/ 1898 h 2933"/>
                <a:gd name="T54" fmla="*/ 1011 w 11677"/>
                <a:gd name="T55" fmla="*/ 1614 h 2933"/>
                <a:gd name="T56" fmla="*/ 564 w 11677"/>
                <a:gd name="T57" fmla="*/ 1300 h 2933"/>
                <a:gd name="T58" fmla="*/ 347 w 11677"/>
                <a:gd name="T59" fmla="*/ 1131 h 2933"/>
                <a:gd name="T60" fmla="*/ 137 w 11677"/>
                <a:gd name="T61" fmla="*/ 955 h 2933"/>
                <a:gd name="T62" fmla="*/ 0 w 11677"/>
                <a:gd name="T63" fmla="*/ 0 h 2933"/>
                <a:gd name="T64" fmla="*/ 2920 w 11677"/>
                <a:gd name="T65" fmla="*/ 0 h 2933"/>
                <a:gd name="T66" fmla="*/ 5839 w 11677"/>
                <a:gd name="T67" fmla="*/ 0 h 2933"/>
                <a:gd name="T68" fmla="*/ 8758 w 11677"/>
                <a:gd name="T69" fmla="*/ 0 h 2933"/>
                <a:gd name="T70" fmla="*/ 11677 w 11677"/>
                <a:gd name="T71" fmla="*/ 0 h 29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77"/>
                <a:gd name="T109" fmla="*/ 0 h 2933"/>
                <a:gd name="T110" fmla="*/ 11677 w 11677"/>
                <a:gd name="T111" fmla="*/ 2933 h 29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77" h="2933">
                  <a:moveTo>
                    <a:pt x="11677" y="0"/>
                  </a:moveTo>
                  <a:lnTo>
                    <a:pt x="11536" y="166"/>
                  </a:lnTo>
                  <a:lnTo>
                    <a:pt x="11388" y="328"/>
                  </a:lnTo>
                  <a:lnTo>
                    <a:pt x="11238" y="485"/>
                  </a:lnTo>
                  <a:lnTo>
                    <a:pt x="11082" y="639"/>
                  </a:lnTo>
                  <a:lnTo>
                    <a:pt x="10925" y="791"/>
                  </a:lnTo>
                  <a:lnTo>
                    <a:pt x="10762" y="936"/>
                  </a:lnTo>
                  <a:lnTo>
                    <a:pt x="10595" y="1078"/>
                  </a:lnTo>
                  <a:lnTo>
                    <a:pt x="10425" y="1213"/>
                  </a:lnTo>
                  <a:lnTo>
                    <a:pt x="10251" y="1346"/>
                  </a:lnTo>
                  <a:lnTo>
                    <a:pt x="10072" y="1474"/>
                  </a:lnTo>
                  <a:lnTo>
                    <a:pt x="9893" y="1597"/>
                  </a:lnTo>
                  <a:lnTo>
                    <a:pt x="9706" y="1715"/>
                  </a:lnTo>
                  <a:lnTo>
                    <a:pt x="9520" y="1828"/>
                  </a:lnTo>
                  <a:lnTo>
                    <a:pt x="9329" y="1937"/>
                  </a:lnTo>
                  <a:lnTo>
                    <a:pt x="9133" y="2041"/>
                  </a:lnTo>
                  <a:lnTo>
                    <a:pt x="8937" y="2140"/>
                  </a:lnTo>
                  <a:lnTo>
                    <a:pt x="8736" y="2231"/>
                  </a:lnTo>
                  <a:lnTo>
                    <a:pt x="8636" y="2277"/>
                  </a:lnTo>
                  <a:lnTo>
                    <a:pt x="8533" y="2318"/>
                  </a:lnTo>
                  <a:lnTo>
                    <a:pt x="8328" y="2400"/>
                  </a:lnTo>
                  <a:lnTo>
                    <a:pt x="8118" y="2477"/>
                  </a:lnTo>
                  <a:lnTo>
                    <a:pt x="7908" y="2550"/>
                  </a:lnTo>
                  <a:lnTo>
                    <a:pt x="7695" y="2615"/>
                  </a:lnTo>
                  <a:lnTo>
                    <a:pt x="7478" y="2673"/>
                  </a:lnTo>
                  <a:lnTo>
                    <a:pt x="7260" y="2726"/>
                  </a:lnTo>
                  <a:lnTo>
                    <a:pt x="7038" y="2774"/>
                  </a:lnTo>
                  <a:lnTo>
                    <a:pt x="6816" y="2815"/>
                  </a:lnTo>
                  <a:lnTo>
                    <a:pt x="6591" y="2851"/>
                  </a:lnTo>
                  <a:lnTo>
                    <a:pt x="6364" y="2880"/>
                  </a:lnTo>
                  <a:lnTo>
                    <a:pt x="6135" y="2904"/>
                  </a:lnTo>
                  <a:lnTo>
                    <a:pt x="5906" y="2919"/>
                  </a:lnTo>
                  <a:lnTo>
                    <a:pt x="5672" y="2928"/>
                  </a:lnTo>
                  <a:lnTo>
                    <a:pt x="5437" y="2933"/>
                  </a:lnTo>
                  <a:lnTo>
                    <a:pt x="5244" y="2931"/>
                  </a:lnTo>
                  <a:lnTo>
                    <a:pt x="5048" y="2923"/>
                  </a:lnTo>
                  <a:lnTo>
                    <a:pt x="4857" y="2911"/>
                  </a:lnTo>
                  <a:lnTo>
                    <a:pt x="4663" y="2897"/>
                  </a:lnTo>
                  <a:lnTo>
                    <a:pt x="4475" y="2875"/>
                  </a:lnTo>
                  <a:lnTo>
                    <a:pt x="4284" y="2851"/>
                  </a:lnTo>
                  <a:lnTo>
                    <a:pt x="4097" y="2822"/>
                  </a:lnTo>
                  <a:lnTo>
                    <a:pt x="3911" y="2788"/>
                  </a:lnTo>
                  <a:lnTo>
                    <a:pt x="3725" y="2750"/>
                  </a:lnTo>
                  <a:lnTo>
                    <a:pt x="3543" y="2709"/>
                  </a:lnTo>
                  <a:lnTo>
                    <a:pt x="3362" y="2663"/>
                  </a:lnTo>
                  <a:lnTo>
                    <a:pt x="3180" y="2612"/>
                  </a:lnTo>
                  <a:lnTo>
                    <a:pt x="3001" y="2559"/>
                  </a:lnTo>
                  <a:lnTo>
                    <a:pt x="2824" y="2501"/>
                  </a:lnTo>
                  <a:lnTo>
                    <a:pt x="2650" y="2439"/>
                  </a:lnTo>
                  <a:lnTo>
                    <a:pt x="2478" y="2374"/>
                  </a:lnTo>
                  <a:lnTo>
                    <a:pt x="2136" y="2229"/>
                  </a:lnTo>
                  <a:lnTo>
                    <a:pt x="1969" y="2152"/>
                  </a:lnTo>
                  <a:lnTo>
                    <a:pt x="1804" y="2072"/>
                  </a:lnTo>
                  <a:lnTo>
                    <a:pt x="1481" y="1898"/>
                  </a:lnTo>
                  <a:lnTo>
                    <a:pt x="1166" y="1713"/>
                  </a:lnTo>
                  <a:lnTo>
                    <a:pt x="1011" y="1614"/>
                  </a:lnTo>
                  <a:lnTo>
                    <a:pt x="860" y="1512"/>
                  </a:lnTo>
                  <a:lnTo>
                    <a:pt x="564" y="1300"/>
                  </a:lnTo>
                  <a:lnTo>
                    <a:pt x="418" y="1187"/>
                  </a:lnTo>
                  <a:lnTo>
                    <a:pt x="347" y="1131"/>
                  </a:lnTo>
                  <a:lnTo>
                    <a:pt x="277" y="1073"/>
                  </a:lnTo>
                  <a:lnTo>
                    <a:pt x="137" y="955"/>
                  </a:lnTo>
                  <a:lnTo>
                    <a:pt x="0" y="835"/>
                  </a:lnTo>
                  <a:lnTo>
                    <a:pt x="0" y="0"/>
                  </a:lnTo>
                  <a:lnTo>
                    <a:pt x="1460" y="0"/>
                  </a:lnTo>
                  <a:lnTo>
                    <a:pt x="2920" y="0"/>
                  </a:lnTo>
                  <a:lnTo>
                    <a:pt x="4379" y="0"/>
                  </a:lnTo>
                  <a:lnTo>
                    <a:pt x="5839" y="0"/>
                  </a:lnTo>
                  <a:lnTo>
                    <a:pt x="7298" y="0"/>
                  </a:lnTo>
                  <a:lnTo>
                    <a:pt x="8758" y="0"/>
                  </a:lnTo>
                  <a:lnTo>
                    <a:pt x="10218" y="0"/>
                  </a:lnTo>
                  <a:lnTo>
                    <a:pt x="11677" y="0"/>
                  </a:lnTo>
                </a:path>
              </a:pathLst>
            </a:custGeom>
            <a:noFill/>
            <a:ln w="3175">
              <a:solidFill>
                <a:srgbClr val="0042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24" name="Freeform 10"/>
            <p:cNvSpPr>
              <a:spLocks/>
            </p:cNvSpPr>
            <p:nvPr/>
          </p:nvSpPr>
          <p:spPr bwMode="auto">
            <a:xfrm>
              <a:off x="105" y="134"/>
              <a:ext cx="1130" cy="8134"/>
            </a:xfrm>
            <a:custGeom>
              <a:avLst/>
              <a:gdLst>
                <a:gd name="T0" fmla="*/ 74 w 1130"/>
                <a:gd name="T1" fmla="*/ 0 h 8134"/>
                <a:gd name="T2" fmla="*/ 137 w 1130"/>
                <a:gd name="T3" fmla="*/ 111 h 8134"/>
                <a:gd name="T4" fmla="*/ 196 w 1130"/>
                <a:gd name="T5" fmla="*/ 222 h 8134"/>
                <a:gd name="T6" fmla="*/ 311 w 1130"/>
                <a:gd name="T7" fmla="*/ 451 h 8134"/>
                <a:gd name="T8" fmla="*/ 421 w 1130"/>
                <a:gd name="T9" fmla="*/ 683 h 8134"/>
                <a:gd name="T10" fmla="*/ 521 w 1130"/>
                <a:gd name="T11" fmla="*/ 917 h 8134"/>
                <a:gd name="T12" fmla="*/ 617 w 1130"/>
                <a:gd name="T13" fmla="*/ 1158 h 8134"/>
                <a:gd name="T14" fmla="*/ 662 w 1130"/>
                <a:gd name="T15" fmla="*/ 1278 h 8134"/>
                <a:gd name="T16" fmla="*/ 703 w 1130"/>
                <a:gd name="T17" fmla="*/ 1399 h 8134"/>
                <a:gd name="T18" fmla="*/ 782 w 1130"/>
                <a:gd name="T19" fmla="*/ 1647 h 8134"/>
                <a:gd name="T20" fmla="*/ 820 w 1130"/>
                <a:gd name="T21" fmla="*/ 1770 h 8134"/>
                <a:gd name="T22" fmla="*/ 853 w 1130"/>
                <a:gd name="T23" fmla="*/ 1896 h 8134"/>
                <a:gd name="T24" fmla="*/ 918 w 1130"/>
                <a:gd name="T25" fmla="*/ 2149 h 8134"/>
                <a:gd name="T26" fmla="*/ 973 w 1130"/>
                <a:gd name="T27" fmla="*/ 2407 h 8134"/>
                <a:gd name="T28" fmla="*/ 1020 w 1130"/>
                <a:gd name="T29" fmla="*/ 2665 h 8134"/>
                <a:gd name="T30" fmla="*/ 1042 w 1130"/>
                <a:gd name="T31" fmla="*/ 2798 h 8134"/>
                <a:gd name="T32" fmla="*/ 1061 w 1130"/>
                <a:gd name="T33" fmla="*/ 2928 h 8134"/>
                <a:gd name="T34" fmla="*/ 1090 w 1130"/>
                <a:gd name="T35" fmla="*/ 3194 h 8134"/>
                <a:gd name="T36" fmla="*/ 1114 w 1130"/>
                <a:gd name="T37" fmla="*/ 3461 h 8134"/>
                <a:gd name="T38" fmla="*/ 1126 w 1130"/>
                <a:gd name="T39" fmla="*/ 3732 h 8134"/>
                <a:gd name="T40" fmla="*/ 1130 w 1130"/>
                <a:gd name="T41" fmla="*/ 4004 h 8134"/>
                <a:gd name="T42" fmla="*/ 1126 w 1130"/>
                <a:gd name="T43" fmla="*/ 4286 h 8134"/>
                <a:gd name="T44" fmla="*/ 1111 w 1130"/>
                <a:gd name="T45" fmla="*/ 4566 h 8134"/>
                <a:gd name="T46" fmla="*/ 1087 w 1130"/>
                <a:gd name="T47" fmla="*/ 4841 h 8134"/>
                <a:gd name="T48" fmla="*/ 1054 w 1130"/>
                <a:gd name="T49" fmla="*/ 5116 h 8134"/>
                <a:gd name="T50" fmla="*/ 1035 w 1130"/>
                <a:gd name="T51" fmla="*/ 5251 h 8134"/>
                <a:gd name="T52" fmla="*/ 1013 w 1130"/>
                <a:gd name="T53" fmla="*/ 5386 h 8134"/>
                <a:gd name="T54" fmla="*/ 963 w 1130"/>
                <a:gd name="T55" fmla="*/ 5656 h 8134"/>
                <a:gd name="T56" fmla="*/ 903 w 1130"/>
                <a:gd name="T57" fmla="*/ 5919 h 8134"/>
                <a:gd name="T58" fmla="*/ 834 w 1130"/>
                <a:gd name="T59" fmla="*/ 6182 h 8134"/>
                <a:gd name="T60" fmla="*/ 758 w 1130"/>
                <a:gd name="T61" fmla="*/ 6440 h 8134"/>
                <a:gd name="T62" fmla="*/ 674 w 1130"/>
                <a:gd name="T63" fmla="*/ 6694 h 8134"/>
                <a:gd name="T64" fmla="*/ 581 w 1130"/>
                <a:gd name="T65" fmla="*/ 6944 h 8134"/>
                <a:gd name="T66" fmla="*/ 481 w 1130"/>
                <a:gd name="T67" fmla="*/ 7190 h 8134"/>
                <a:gd name="T68" fmla="*/ 371 w 1130"/>
                <a:gd name="T69" fmla="*/ 7434 h 8134"/>
                <a:gd name="T70" fmla="*/ 256 w 1130"/>
                <a:gd name="T71" fmla="*/ 7671 h 8134"/>
                <a:gd name="T72" fmla="*/ 132 w 1130"/>
                <a:gd name="T73" fmla="*/ 7904 h 8134"/>
                <a:gd name="T74" fmla="*/ 0 w 1130"/>
                <a:gd name="T75" fmla="*/ 8134 h 8134"/>
                <a:gd name="T76" fmla="*/ 0 w 1130"/>
                <a:gd name="T77" fmla="*/ 7116 h 8134"/>
                <a:gd name="T78" fmla="*/ 0 w 1130"/>
                <a:gd name="T79" fmla="*/ 6100 h 8134"/>
                <a:gd name="T80" fmla="*/ 0 w 1130"/>
                <a:gd name="T81" fmla="*/ 5082 h 8134"/>
                <a:gd name="T82" fmla="*/ 0 w 1130"/>
                <a:gd name="T83" fmla="*/ 4067 h 8134"/>
                <a:gd name="T84" fmla="*/ 0 w 1130"/>
                <a:gd name="T85" fmla="*/ 3049 h 8134"/>
                <a:gd name="T86" fmla="*/ 0 w 1130"/>
                <a:gd name="T87" fmla="*/ 2033 h 8134"/>
                <a:gd name="T88" fmla="*/ 0 w 1130"/>
                <a:gd name="T89" fmla="*/ 1015 h 8134"/>
                <a:gd name="T90" fmla="*/ 0 w 1130"/>
                <a:gd name="T91" fmla="*/ 0 h 8134"/>
                <a:gd name="T92" fmla="*/ 74 w 1130"/>
                <a:gd name="T93" fmla="*/ 0 h 81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0"/>
                <a:gd name="T142" fmla="*/ 0 h 8134"/>
                <a:gd name="T143" fmla="*/ 1130 w 1130"/>
                <a:gd name="T144" fmla="*/ 8134 h 81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0" h="8134">
                  <a:moveTo>
                    <a:pt x="74" y="0"/>
                  </a:moveTo>
                  <a:lnTo>
                    <a:pt x="137" y="111"/>
                  </a:lnTo>
                  <a:lnTo>
                    <a:pt x="196" y="222"/>
                  </a:lnTo>
                  <a:lnTo>
                    <a:pt x="311" y="451"/>
                  </a:lnTo>
                  <a:lnTo>
                    <a:pt x="421" y="683"/>
                  </a:lnTo>
                  <a:lnTo>
                    <a:pt x="521" y="917"/>
                  </a:lnTo>
                  <a:lnTo>
                    <a:pt x="617" y="1158"/>
                  </a:lnTo>
                  <a:lnTo>
                    <a:pt x="662" y="1278"/>
                  </a:lnTo>
                  <a:lnTo>
                    <a:pt x="703" y="1399"/>
                  </a:lnTo>
                  <a:lnTo>
                    <a:pt x="782" y="1647"/>
                  </a:lnTo>
                  <a:lnTo>
                    <a:pt x="820" y="1770"/>
                  </a:lnTo>
                  <a:lnTo>
                    <a:pt x="853" y="1896"/>
                  </a:lnTo>
                  <a:lnTo>
                    <a:pt x="918" y="2149"/>
                  </a:lnTo>
                  <a:lnTo>
                    <a:pt x="973" y="2407"/>
                  </a:lnTo>
                  <a:lnTo>
                    <a:pt x="1020" y="2665"/>
                  </a:lnTo>
                  <a:lnTo>
                    <a:pt x="1042" y="2798"/>
                  </a:lnTo>
                  <a:lnTo>
                    <a:pt x="1061" y="2928"/>
                  </a:lnTo>
                  <a:lnTo>
                    <a:pt x="1090" y="3194"/>
                  </a:lnTo>
                  <a:lnTo>
                    <a:pt x="1114" y="3461"/>
                  </a:lnTo>
                  <a:lnTo>
                    <a:pt x="1126" y="3732"/>
                  </a:lnTo>
                  <a:lnTo>
                    <a:pt x="1130" y="4004"/>
                  </a:lnTo>
                  <a:lnTo>
                    <a:pt x="1126" y="4286"/>
                  </a:lnTo>
                  <a:lnTo>
                    <a:pt x="1111" y="4566"/>
                  </a:lnTo>
                  <a:lnTo>
                    <a:pt x="1087" y="4841"/>
                  </a:lnTo>
                  <a:lnTo>
                    <a:pt x="1054" y="5116"/>
                  </a:lnTo>
                  <a:lnTo>
                    <a:pt x="1035" y="5251"/>
                  </a:lnTo>
                  <a:lnTo>
                    <a:pt x="1013" y="5386"/>
                  </a:lnTo>
                  <a:lnTo>
                    <a:pt x="963" y="5656"/>
                  </a:lnTo>
                  <a:lnTo>
                    <a:pt x="903" y="5919"/>
                  </a:lnTo>
                  <a:lnTo>
                    <a:pt x="834" y="6182"/>
                  </a:lnTo>
                  <a:lnTo>
                    <a:pt x="758" y="6440"/>
                  </a:lnTo>
                  <a:lnTo>
                    <a:pt x="674" y="6694"/>
                  </a:lnTo>
                  <a:lnTo>
                    <a:pt x="581" y="6944"/>
                  </a:lnTo>
                  <a:lnTo>
                    <a:pt x="481" y="7190"/>
                  </a:lnTo>
                  <a:lnTo>
                    <a:pt x="371" y="7434"/>
                  </a:lnTo>
                  <a:lnTo>
                    <a:pt x="256" y="7671"/>
                  </a:lnTo>
                  <a:lnTo>
                    <a:pt x="132" y="7904"/>
                  </a:lnTo>
                  <a:lnTo>
                    <a:pt x="0" y="8134"/>
                  </a:lnTo>
                  <a:lnTo>
                    <a:pt x="0" y="7116"/>
                  </a:lnTo>
                  <a:lnTo>
                    <a:pt x="0" y="6100"/>
                  </a:lnTo>
                  <a:lnTo>
                    <a:pt x="0" y="5082"/>
                  </a:lnTo>
                  <a:lnTo>
                    <a:pt x="0" y="4067"/>
                  </a:lnTo>
                  <a:lnTo>
                    <a:pt x="0" y="3049"/>
                  </a:lnTo>
                  <a:lnTo>
                    <a:pt x="0" y="2033"/>
                  </a:lnTo>
                  <a:lnTo>
                    <a:pt x="0" y="1015"/>
                  </a:ln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>
              <a:solidFill>
                <a:srgbClr val="0042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10905" y="134"/>
              <a:ext cx="880" cy="905"/>
            </a:xfrm>
            <a:custGeom>
              <a:avLst/>
              <a:gdLst>
                <a:gd name="T0" fmla="*/ 0 w 880"/>
                <a:gd name="T1" fmla="*/ 905 h 905"/>
                <a:gd name="T2" fmla="*/ 12 w 880"/>
                <a:gd name="T3" fmla="*/ 844 h 905"/>
                <a:gd name="T4" fmla="*/ 24 w 880"/>
                <a:gd name="T5" fmla="*/ 784 h 905"/>
                <a:gd name="T6" fmla="*/ 39 w 880"/>
                <a:gd name="T7" fmla="*/ 726 h 905"/>
                <a:gd name="T8" fmla="*/ 55 w 880"/>
                <a:gd name="T9" fmla="*/ 668 h 905"/>
                <a:gd name="T10" fmla="*/ 72 w 880"/>
                <a:gd name="T11" fmla="*/ 610 h 905"/>
                <a:gd name="T12" fmla="*/ 89 w 880"/>
                <a:gd name="T13" fmla="*/ 552 h 905"/>
                <a:gd name="T14" fmla="*/ 127 w 880"/>
                <a:gd name="T15" fmla="*/ 439 h 905"/>
                <a:gd name="T16" fmla="*/ 168 w 880"/>
                <a:gd name="T17" fmla="*/ 326 h 905"/>
                <a:gd name="T18" fmla="*/ 211 w 880"/>
                <a:gd name="T19" fmla="*/ 215 h 905"/>
                <a:gd name="T20" fmla="*/ 235 w 880"/>
                <a:gd name="T21" fmla="*/ 159 h 905"/>
                <a:gd name="T22" fmla="*/ 258 w 880"/>
                <a:gd name="T23" fmla="*/ 106 h 905"/>
                <a:gd name="T24" fmla="*/ 285 w 880"/>
                <a:gd name="T25" fmla="*/ 53 h 905"/>
                <a:gd name="T26" fmla="*/ 311 w 880"/>
                <a:gd name="T27" fmla="*/ 0 h 905"/>
                <a:gd name="T28" fmla="*/ 880 w 880"/>
                <a:gd name="T29" fmla="*/ 0 h 905"/>
                <a:gd name="T30" fmla="*/ 777 w 880"/>
                <a:gd name="T31" fmla="*/ 121 h 905"/>
                <a:gd name="T32" fmla="*/ 672 w 880"/>
                <a:gd name="T33" fmla="*/ 239 h 905"/>
                <a:gd name="T34" fmla="*/ 564 w 880"/>
                <a:gd name="T35" fmla="*/ 355 h 905"/>
                <a:gd name="T36" fmla="*/ 512 w 880"/>
                <a:gd name="T37" fmla="*/ 412 h 905"/>
                <a:gd name="T38" fmla="*/ 457 w 880"/>
                <a:gd name="T39" fmla="*/ 468 h 905"/>
                <a:gd name="T40" fmla="*/ 402 w 880"/>
                <a:gd name="T41" fmla="*/ 526 h 905"/>
                <a:gd name="T42" fmla="*/ 344 w 880"/>
                <a:gd name="T43" fmla="*/ 581 h 905"/>
                <a:gd name="T44" fmla="*/ 232 w 880"/>
                <a:gd name="T45" fmla="*/ 690 h 905"/>
                <a:gd name="T46" fmla="*/ 118 w 880"/>
                <a:gd name="T47" fmla="*/ 798 h 905"/>
                <a:gd name="T48" fmla="*/ 0 w 880"/>
                <a:gd name="T49" fmla="*/ 905 h 9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0"/>
                <a:gd name="T76" fmla="*/ 0 h 905"/>
                <a:gd name="T77" fmla="*/ 880 w 880"/>
                <a:gd name="T78" fmla="*/ 905 h 9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0" h="905">
                  <a:moveTo>
                    <a:pt x="0" y="905"/>
                  </a:moveTo>
                  <a:lnTo>
                    <a:pt x="12" y="844"/>
                  </a:lnTo>
                  <a:lnTo>
                    <a:pt x="24" y="784"/>
                  </a:lnTo>
                  <a:lnTo>
                    <a:pt x="39" y="726"/>
                  </a:lnTo>
                  <a:lnTo>
                    <a:pt x="55" y="668"/>
                  </a:lnTo>
                  <a:lnTo>
                    <a:pt x="72" y="610"/>
                  </a:lnTo>
                  <a:lnTo>
                    <a:pt x="89" y="552"/>
                  </a:lnTo>
                  <a:lnTo>
                    <a:pt x="127" y="439"/>
                  </a:lnTo>
                  <a:lnTo>
                    <a:pt x="168" y="326"/>
                  </a:lnTo>
                  <a:lnTo>
                    <a:pt x="211" y="215"/>
                  </a:lnTo>
                  <a:lnTo>
                    <a:pt x="235" y="159"/>
                  </a:lnTo>
                  <a:lnTo>
                    <a:pt x="258" y="106"/>
                  </a:lnTo>
                  <a:lnTo>
                    <a:pt x="285" y="53"/>
                  </a:lnTo>
                  <a:lnTo>
                    <a:pt x="311" y="0"/>
                  </a:lnTo>
                  <a:lnTo>
                    <a:pt x="880" y="0"/>
                  </a:lnTo>
                  <a:lnTo>
                    <a:pt x="777" y="121"/>
                  </a:lnTo>
                  <a:lnTo>
                    <a:pt x="672" y="239"/>
                  </a:lnTo>
                  <a:lnTo>
                    <a:pt x="564" y="355"/>
                  </a:lnTo>
                  <a:lnTo>
                    <a:pt x="512" y="412"/>
                  </a:lnTo>
                  <a:lnTo>
                    <a:pt x="457" y="468"/>
                  </a:lnTo>
                  <a:lnTo>
                    <a:pt x="402" y="526"/>
                  </a:lnTo>
                  <a:lnTo>
                    <a:pt x="344" y="581"/>
                  </a:lnTo>
                  <a:lnTo>
                    <a:pt x="232" y="690"/>
                  </a:lnTo>
                  <a:lnTo>
                    <a:pt x="118" y="798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9BB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10903" y="134"/>
              <a:ext cx="879" cy="902"/>
            </a:xfrm>
            <a:custGeom>
              <a:avLst/>
              <a:gdLst>
                <a:gd name="T0" fmla="*/ 0 w 879"/>
                <a:gd name="T1" fmla="*/ 902 h 902"/>
                <a:gd name="T2" fmla="*/ 57 w 879"/>
                <a:gd name="T3" fmla="*/ 668 h 902"/>
                <a:gd name="T4" fmla="*/ 91 w 879"/>
                <a:gd name="T5" fmla="*/ 552 h 902"/>
                <a:gd name="T6" fmla="*/ 127 w 879"/>
                <a:gd name="T7" fmla="*/ 437 h 902"/>
                <a:gd name="T8" fmla="*/ 167 w 879"/>
                <a:gd name="T9" fmla="*/ 326 h 902"/>
                <a:gd name="T10" fmla="*/ 213 w 879"/>
                <a:gd name="T11" fmla="*/ 215 h 902"/>
                <a:gd name="T12" fmla="*/ 311 w 879"/>
                <a:gd name="T13" fmla="*/ 0 h 902"/>
                <a:gd name="T14" fmla="*/ 879 w 879"/>
                <a:gd name="T15" fmla="*/ 0 h 902"/>
                <a:gd name="T16" fmla="*/ 779 w 879"/>
                <a:gd name="T17" fmla="*/ 121 h 902"/>
                <a:gd name="T18" fmla="*/ 674 w 879"/>
                <a:gd name="T19" fmla="*/ 239 h 902"/>
                <a:gd name="T20" fmla="*/ 459 w 879"/>
                <a:gd name="T21" fmla="*/ 468 h 902"/>
                <a:gd name="T22" fmla="*/ 234 w 879"/>
                <a:gd name="T23" fmla="*/ 690 h 902"/>
                <a:gd name="T24" fmla="*/ 120 w 879"/>
                <a:gd name="T25" fmla="*/ 798 h 902"/>
                <a:gd name="T26" fmla="*/ 0 w 879"/>
                <a:gd name="T27" fmla="*/ 902 h 9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9"/>
                <a:gd name="T43" fmla="*/ 0 h 902"/>
                <a:gd name="T44" fmla="*/ 879 w 879"/>
                <a:gd name="T45" fmla="*/ 902 h 9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9" h="902">
                  <a:moveTo>
                    <a:pt x="0" y="902"/>
                  </a:moveTo>
                  <a:lnTo>
                    <a:pt x="57" y="668"/>
                  </a:lnTo>
                  <a:lnTo>
                    <a:pt x="91" y="552"/>
                  </a:lnTo>
                  <a:lnTo>
                    <a:pt x="127" y="437"/>
                  </a:lnTo>
                  <a:lnTo>
                    <a:pt x="167" y="326"/>
                  </a:lnTo>
                  <a:lnTo>
                    <a:pt x="213" y="215"/>
                  </a:lnTo>
                  <a:lnTo>
                    <a:pt x="311" y="0"/>
                  </a:lnTo>
                  <a:lnTo>
                    <a:pt x="879" y="0"/>
                  </a:lnTo>
                  <a:lnTo>
                    <a:pt x="779" y="121"/>
                  </a:lnTo>
                  <a:lnTo>
                    <a:pt x="674" y="239"/>
                  </a:lnTo>
                  <a:lnTo>
                    <a:pt x="459" y="468"/>
                  </a:lnTo>
                  <a:lnTo>
                    <a:pt x="234" y="690"/>
                  </a:lnTo>
                  <a:lnTo>
                    <a:pt x="120" y="798"/>
                  </a:lnTo>
                  <a:lnTo>
                    <a:pt x="0" y="902"/>
                  </a:lnTo>
                </a:path>
              </a:pathLst>
            </a:custGeom>
            <a:noFill/>
            <a:ln w="3175">
              <a:solidFill>
                <a:srgbClr val="0042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105" y="134"/>
              <a:ext cx="705" cy="1404"/>
            </a:xfrm>
            <a:custGeom>
              <a:avLst/>
              <a:gdLst>
                <a:gd name="T0" fmla="*/ 705 w 705"/>
                <a:gd name="T1" fmla="*/ 1404 h 1404"/>
                <a:gd name="T2" fmla="*/ 614 w 705"/>
                <a:gd name="T3" fmla="*/ 1336 h 1404"/>
                <a:gd name="T4" fmla="*/ 524 w 705"/>
                <a:gd name="T5" fmla="*/ 1269 h 1404"/>
                <a:gd name="T6" fmla="*/ 433 w 705"/>
                <a:gd name="T7" fmla="*/ 1199 h 1404"/>
                <a:gd name="T8" fmla="*/ 344 w 705"/>
                <a:gd name="T9" fmla="*/ 1129 h 1404"/>
                <a:gd name="T10" fmla="*/ 258 w 705"/>
                <a:gd name="T11" fmla="*/ 1057 h 1404"/>
                <a:gd name="T12" fmla="*/ 170 w 705"/>
                <a:gd name="T13" fmla="*/ 984 h 1404"/>
                <a:gd name="T14" fmla="*/ 86 w 705"/>
                <a:gd name="T15" fmla="*/ 909 h 1404"/>
                <a:gd name="T16" fmla="*/ 0 w 705"/>
                <a:gd name="T17" fmla="*/ 835 h 1404"/>
                <a:gd name="T18" fmla="*/ 0 w 705"/>
                <a:gd name="T19" fmla="*/ 0 h 1404"/>
                <a:gd name="T20" fmla="*/ 74 w 705"/>
                <a:gd name="T21" fmla="*/ 0 h 1404"/>
                <a:gd name="T22" fmla="*/ 120 w 705"/>
                <a:gd name="T23" fmla="*/ 82 h 1404"/>
                <a:gd name="T24" fmla="*/ 168 w 705"/>
                <a:gd name="T25" fmla="*/ 166 h 1404"/>
                <a:gd name="T26" fmla="*/ 211 w 705"/>
                <a:gd name="T27" fmla="*/ 251 h 1404"/>
                <a:gd name="T28" fmla="*/ 256 w 705"/>
                <a:gd name="T29" fmla="*/ 338 h 1404"/>
                <a:gd name="T30" fmla="*/ 299 w 705"/>
                <a:gd name="T31" fmla="*/ 422 h 1404"/>
                <a:gd name="T32" fmla="*/ 340 w 705"/>
                <a:gd name="T33" fmla="*/ 509 h 1404"/>
                <a:gd name="T34" fmla="*/ 383 w 705"/>
                <a:gd name="T35" fmla="*/ 596 h 1404"/>
                <a:gd name="T36" fmla="*/ 421 w 705"/>
                <a:gd name="T37" fmla="*/ 683 h 1404"/>
                <a:gd name="T38" fmla="*/ 461 w 705"/>
                <a:gd name="T39" fmla="*/ 772 h 1404"/>
                <a:gd name="T40" fmla="*/ 500 w 705"/>
                <a:gd name="T41" fmla="*/ 861 h 1404"/>
                <a:gd name="T42" fmla="*/ 535 w 705"/>
                <a:gd name="T43" fmla="*/ 950 h 1404"/>
                <a:gd name="T44" fmla="*/ 571 w 705"/>
                <a:gd name="T45" fmla="*/ 1040 h 1404"/>
                <a:gd name="T46" fmla="*/ 607 w 705"/>
                <a:gd name="T47" fmla="*/ 1129 h 1404"/>
                <a:gd name="T48" fmla="*/ 641 w 705"/>
                <a:gd name="T49" fmla="*/ 1221 h 1404"/>
                <a:gd name="T50" fmla="*/ 674 w 705"/>
                <a:gd name="T51" fmla="*/ 1312 h 1404"/>
                <a:gd name="T52" fmla="*/ 705 w 705"/>
                <a:gd name="T53" fmla="*/ 1404 h 14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5"/>
                <a:gd name="T82" fmla="*/ 0 h 1404"/>
                <a:gd name="T83" fmla="*/ 705 w 705"/>
                <a:gd name="T84" fmla="*/ 1404 h 14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5" h="1404">
                  <a:moveTo>
                    <a:pt x="705" y="1404"/>
                  </a:moveTo>
                  <a:lnTo>
                    <a:pt x="614" y="1336"/>
                  </a:lnTo>
                  <a:lnTo>
                    <a:pt x="524" y="1269"/>
                  </a:lnTo>
                  <a:lnTo>
                    <a:pt x="433" y="1199"/>
                  </a:lnTo>
                  <a:lnTo>
                    <a:pt x="344" y="1129"/>
                  </a:lnTo>
                  <a:lnTo>
                    <a:pt x="258" y="1057"/>
                  </a:lnTo>
                  <a:lnTo>
                    <a:pt x="170" y="984"/>
                  </a:lnTo>
                  <a:lnTo>
                    <a:pt x="86" y="909"/>
                  </a:lnTo>
                  <a:lnTo>
                    <a:pt x="0" y="83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120" y="82"/>
                  </a:lnTo>
                  <a:lnTo>
                    <a:pt x="168" y="166"/>
                  </a:lnTo>
                  <a:lnTo>
                    <a:pt x="211" y="251"/>
                  </a:lnTo>
                  <a:lnTo>
                    <a:pt x="256" y="338"/>
                  </a:lnTo>
                  <a:lnTo>
                    <a:pt x="299" y="422"/>
                  </a:lnTo>
                  <a:lnTo>
                    <a:pt x="340" y="509"/>
                  </a:lnTo>
                  <a:lnTo>
                    <a:pt x="383" y="596"/>
                  </a:lnTo>
                  <a:lnTo>
                    <a:pt x="421" y="683"/>
                  </a:lnTo>
                  <a:lnTo>
                    <a:pt x="461" y="772"/>
                  </a:lnTo>
                  <a:lnTo>
                    <a:pt x="500" y="861"/>
                  </a:lnTo>
                  <a:lnTo>
                    <a:pt x="535" y="950"/>
                  </a:lnTo>
                  <a:lnTo>
                    <a:pt x="571" y="1040"/>
                  </a:lnTo>
                  <a:lnTo>
                    <a:pt x="607" y="1129"/>
                  </a:lnTo>
                  <a:lnTo>
                    <a:pt x="641" y="1221"/>
                  </a:lnTo>
                  <a:lnTo>
                    <a:pt x="674" y="1312"/>
                  </a:lnTo>
                  <a:lnTo>
                    <a:pt x="705" y="1404"/>
                  </a:lnTo>
                  <a:close/>
                </a:path>
              </a:pathLst>
            </a:custGeom>
            <a:solidFill>
              <a:srgbClr val="E2E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28" name="Freeform 14"/>
            <p:cNvSpPr>
              <a:spLocks/>
            </p:cNvSpPr>
            <p:nvPr/>
          </p:nvSpPr>
          <p:spPr bwMode="auto">
            <a:xfrm>
              <a:off x="105" y="134"/>
              <a:ext cx="705" cy="1404"/>
            </a:xfrm>
            <a:custGeom>
              <a:avLst/>
              <a:gdLst>
                <a:gd name="T0" fmla="*/ 705 w 705"/>
                <a:gd name="T1" fmla="*/ 1404 h 1404"/>
                <a:gd name="T2" fmla="*/ 614 w 705"/>
                <a:gd name="T3" fmla="*/ 1336 h 1404"/>
                <a:gd name="T4" fmla="*/ 524 w 705"/>
                <a:gd name="T5" fmla="*/ 1269 h 1404"/>
                <a:gd name="T6" fmla="*/ 433 w 705"/>
                <a:gd name="T7" fmla="*/ 1199 h 1404"/>
                <a:gd name="T8" fmla="*/ 344 w 705"/>
                <a:gd name="T9" fmla="*/ 1129 h 1404"/>
                <a:gd name="T10" fmla="*/ 258 w 705"/>
                <a:gd name="T11" fmla="*/ 1057 h 1404"/>
                <a:gd name="T12" fmla="*/ 170 w 705"/>
                <a:gd name="T13" fmla="*/ 984 h 1404"/>
                <a:gd name="T14" fmla="*/ 86 w 705"/>
                <a:gd name="T15" fmla="*/ 909 h 1404"/>
                <a:gd name="T16" fmla="*/ 0 w 705"/>
                <a:gd name="T17" fmla="*/ 835 h 1404"/>
                <a:gd name="T18" fmla="*/ 0 w 705"/>
                <a:gd name="T19" fmla="*/ 0 h 1404"/>
                <a:gd name="T20" fmla="*/ 74 w 705"/>
                <a:gd name="T21" fmla="*/ 0 h 1404"/>
                <a:gd name="T22" fmla="*/ 120 w 705"/>
                <a:gd name="T23" fmla="*/ 82 h 1404"/>
                <a:gd name="T24" fmla="*/ 168 w 705"/>
                <a:gd name="T25" fmla="*/ 166 h 1404"/>
                <a:gd name="T26" fmla="*/ 211 w 705"/>
                <a:gd name="T27" fmla="*/ 251 h 1404"/>
                <a:gd name="T28" fmla="*/ 256 w 705"/>
                <a:gd name="T29" fmla="*/ 338 h 1404"/>
                <a:gd name="T30" fmla="*/ 299 w 705"/>
                <a:gd name="T31" fmla="*/ 422 h 1404"/>
                <a:gd name="T32" fmla="*/ 340 w 705"/>
                <a:gd name="T33" fmla="*/ 509 h 1404"/>
                <a:gd name="T34" fmla="*/ 383 w 705"/>
                <a:gd name="T35" fmla="*/ 596 h 1404"/>
                <a:gd name="T36" fmla="*/ 421 w 705"/>
                <a:gd name="T37" fmla="*/ 683 h 1404"/>
                <a:gd name="T38" fmla="*/ 461 w 705"/>
                <a:gd name="T39" fmla="*/ 772 h 1404"/>
                <a:gd name="T40" fmla="*/ 500 w 705"/>
                <a:gd name="T41" fmla="*/ 861 h 1404"/>
                <a:gd name="T42" fmla="*/ 535 w 705"/>
                <a:gd name="T43" fmla="*/ 950 h 1404"/>
                <a:gd name="T44" fmla="*/ 571 w 705"/>
                <a:gd name="T45" fmla="*/ 1040 h 1404"/>
                <a:gd name="T46" fmla="*/ 607 w 705"/>
                <a:gd name="T47" fmla="*/ 1129 h 1404"/>
                <a:gd name="T48" fmla="*/ 641 w 705"/>
                <a:gd name="T49" fmla="*/ 1221 h 1404"/>
                <a:gd name="T50" fmla="*/ 674 w 705"/>
                <a:gd name="T51" fmla="*/ 1312 h 1404"/>
                <a:gd name="T52" fmla="*/ 705 w 705"/>
                <a:gd name="T53" fmla="*/ 1404 h 14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5"/>
                <a:gd name="T82" fmla="*/ 0 h 1404"/>
                <a:gd name="T83" fmla="*/ 705 w 705"/>
                <a:gd name="T84" fmla="*/ 1404 h 14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5" h="1404">
                  <a:moveTo>
                    <a:pt x="705" y="1404"/>
                  </a:moveTo>
                  <a:lnTo>
                    <a:pt x="614" y="1336"/>
                  </a:lnTo>
                  <a:lnTo>
                    <a:pt x="524" y="1269"/>
                  </a:lnTo>
                  <a:lnTo>
                    <a:pt x="433" y="1199"/>
                  </a:lnTo>
                  <a:lnTo>
                    <a:pt x="344" y="1129"/>
                  </a:lnTo>
                  <a:lnTo>
                    <a:pt x="258" y="1057"/>
                  </a:lnTo>
                  <a:lnTo>
                    <a:pt x="170" y="984"/>
                  </a:lnTo>
                  <a:lnTo>
                    <a:pt x="86" y="909"/>
                  </a:lnTo>
                  <a:lnTo>
                    <a:pt x="0" y="83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120" y="82"/>
                  </a:lnTo>
                  <a:lnTo>
                    <a:pt x="168" y="166"/>
                  </a:lnTo>
                  <a:lnTo>
                    <a:pt x="211" y="251"/>
                  </a:lnTo>
                  <a:lnTo>
                    <a:pt x="256" y="338"/>
                  </a:lnTo>
                  <a:lnTo>
                    <a:pt x="299" y="422"/>
                  </a:lnTo>
                  <a:lnTo>
                    <a:pt x="340" y="509"/>
                  </a:lnTo>
                  <a:lnTo>
                    <a:pt x="383" y="596"/>
                  </a:lnTo>
                  <a:lnTo>
                    <a:pt x="421" y="683"/>
                  </a:lnTo>
                  <a:lnTo>
                    <a:pt x="461" y="772"/>
                  </a:lnTo>
                  <a:lnTo>
                    <a:pt x="500" y="861"/>
                  </a:lnTo>
                  <a:lnTo>
                    <a:pt x="535" y="950"/>
                  </a:lnTo>
                  <a:lnTo>
                    <a:pt x="571" y="1040"/>
                  </a:lnTo>
                  <a:lnTo>
                    <a:pt x="607" y="1129"/>
                  </a:lnTo>
                  <a:lnTo>
                    <a:pt x="641" y="1221"/>
                  </a:lnTo>
                  <a:lnTo>
                    <a:pt x="674" y="1312"/>
                  </a:lnTo>
                  <a:lnTo>
                    <a:pt x="705" y="1404"/>
                  </a:lnTo>
                </a:path>
              </a:pathLst>
            </a:custGeom>
            <a:noFill/>
            <a:ln w="3175">
              <a:solidFill>
                <a:srgbClr val="0042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9494" y="15842"/>
              <a:ext cx="2314" cy="866"/>
            </a:xfrm>
            <a:custGeom>
              <a:avLst/>
              <a:gdLst>
                <a:gd name="T0" fmla="*/ 0 w 2314"/>
                <a:gd name="T1" fmla="*/ 866 h 866"/>
                <a:gd name="T2" fmla="*/ 133 w 2314"/>
                <a:gd name="T3" fmla="*/ 788 h 866"/>
                <a:gd name="T4" fmla="*/ 267 w 2314"/>
                <a:gd name="T5" fmla="*/ 716 h 866"/>
                <a:gd name="T6" fmla="*/ 403 w 2314"/>
                <a:gd name="T7" fmla="*/ 644 h 866"/>
                <a:gd name="T8" fmla="*/ 542 w 2314"/>
                <a:gd name="T9" fmla="*/ 576 h 866"/>
                <a:gd name="T10" fmla="*/ 683 w 2314"/>
                <a:gd name="T11" fmla="*/ 511 h 866"/>
                <a:gd name="T12" fmla="*/ 824 w 2314"/>
                <a:gd name="T13" fmla="*/ 451 h 866"/>
                <a:gd name="T14" fmla="*/ 967 w 2314"/>
                <a:gd name="T15" fmla="*/ 390 h 866"/>
                <a:gd name="T16" fmla="*/ 1039 w 2314"/>
                <a:gd name="T17" fmla="*/ 361 h 866"/>
                <a:gd name="T18" fmla="*/ 1110 w 2314"/>
                <a:gd name="T19" fmla="*/ 335 h 866"/>
                <a:gd name="T20" fmla="*/ 1256 w 2314"/>
                <a:gd name="T21" fmla="*/ 282 h 866"/>
                <a:gd name="T22" fmla="*/ 1404 w 2314"/>
                <a:gd name="T23" fmla="*/ 231 h 866"/>
                <a:gd name="T24" fmla="*/ 1552 w 2314"/>
                <a:gd name="T25" fmla="*/ 185 h 866"/>
                <a:gd name="T26" fmla="*/ 1626 w 2314"/>
                <a:gd name="T27" fmla="*/ 164 h 866"/>
                <a:gd name="T28" fmla="*/ 1703 w 2314"/>
                <a:gd name="T29" fmla="*/ 142 h 866"/>
                <a:gd name="T30" fmla="*/ 1777 w 2314"/>
                <a:gd name="T31" fmla="*/ 120 h 866"/>
                <a:gd name="T32" fmla="*/ 1853 w 2314"/>
                <a:gd name="T33" fmla="*/ 101 h 866"/>
                <a:gd name="T34" fmla="*/ 2006 w 2314"/>
                <a:gd name="T35" fmla="*/ 65 h 866"/>
                <a:gd name="T36" fmla="*/ 2083 w 2314"/>
                <a:gd name="T37" fmla="*/ 45 h 866"/>
                <a:gd name="T38" fmla="*/ 2162 w 2314"/>
                <a:gd name="T39" fmla="*/ 29 h 866"/>
                <a:gd name="T40" fmla="*/ 2238 w 2314"/>
                <a:gd name="T41" fmla="*/ 14 h 866"/>
                <a:gd name="T42" fmla="*/ 2314 w 2314"/>
                <a:gd name="T43" fmla="*/ 0 h 866"/>
                <a:gd name="T44" fmla="*/ 2314 w 2314"/>
                <a:gd name="T45" fmla="*/ 866 h 866"/>
                <a:gd name="T46" fmla="*/ 1156 w 2314"/>
                <a:gd name="T47" fmla="*/ 866 h 866"/>
                <a:gd name="T48" fmla="*/ 0 w 2314"/>
                <a:gd name="T49" fmla="*/ 866 h 8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14"/>
                <a:gd name="T76" fmla="*/ 0 h 866"/>
                <a:gd name="T77" fmla="*/ 2314 w 2314"/>
                <a:gd name="T78" fmla="*/ 866 h 8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14" h="866">
                  <a:moveTo>
                    <a:pt x="0" y="866"/>
                  </a:moveTo>
                  <a:lnTo>
                    <a:pt x="133" y="788"/>
                  </a:lnTo>
                  <a:lnTo>
                    <a:pt x="267" y="716"/>
                  </a:lnTo>
                  <a:lnTo>
                    <a:pt x="403" y="644"/>
                  </a:lnTo>
                  <a:lnTo>
                    <a:pt x="542" y="576"/>
                  </a:lnTo>
                  <a:lnTo>
                    <a:pt x="683" y="511"/>
                  </a:lnTo>
                  <a:lnTo>
                    <a:pt x="824" y="451"/>
                  </a:lnTo>
                  <a:lnTo>
                    <a:pt x="967" y="390"/>
                  </a:lnTo>
                  <a:lnTo>
                    <a:pt x="1039" y="361"/>
                  </a:lnTo>
                  <a:lnTo>
                    <a:pt x="1110" y="335"/>
                  </a:lnTo>
                  <a:lnTo>
                    <a:pt x="1256" y="282"/>
                  </a:lnTo>
                  <a:lnTo>
                    <a:pt x="1404" y="231"/>
                  </a:lnTo>
                  <a:lnTo>
                    <a:pt x="1552" y="185"/>
                  </a:lnTo>
                  <a:lnTo>
                    <a:pt x="1626" y="164"/>
                  </a:lnTo>
                  <a:lnTo>
                    <a:pt x="1703" y="142"/>
                  </a:lnTo>
                  <a:lnTo>
                    <a:pt x="1777" y="120"/>
                  </a:lnTo>
                  <a:lnTo>
                    <a:pt x="1853" y="101"/>
                  </a:lnTo>
                  <a:lnTo>
                    <a:pt x="2006" y="65"/>
                  </a:lnTo>
                  <a:lnTo>
                    <a:pt x="2083" y="45"/>
                  </a:lnTo>
                  <a:lnTo>
                    <a:pt x="2162" y="29"/>
                  </a:lnTo>
                  <a:lnTo>
                    <a:pt x="2238" y="14"/>
                  </a:lnTo>
                  <a:lnTo>
                    <a:pt x="2314" y="0"/>
                  </a:lnTo>
                  <a:lnTo>
                    <a:pt x="2314" y="866"/>
                  </a:lnTo>
                  <a:lnTo>
                    <a:pt x="1156" y="866"/>
                  </a:lnTo>
                  <a:lnTo>
                    <a:pt x="0" y="866"/>
                  </a:lnTo>
                  <a:close/>
                </a:path>
              </a:pathLst>
            </a:custGeom>
            <a:solidFill>
              <a:srgbClr val="C6D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9494" y="15842"/>
              <a:ext cx="2314" cy="866"/>
            </a:xfrm>
            <a:custGeom>
              <a:avLst/>
              <a:gdLst>
                <a:gd name="T0" fmla="*/ 0 w 2314"/>
                <a:gd name="T1" fmla="*/ 866 h 866"/>
                <a:gd name="T2" fmla="*/ 267 w 2314"/>
                <a:gd name="T3" fmla="*/ 716 h 866"/>
                <a:gd name="T4" fmla="*/ 542 w 2314"/>
                <a:gd name="T5" fmla="*/ 576 h 866"/>
                <a:gd name="T6" fmla="*/ 824 w 2314"/>
                <a:gd name="T7" fmla="*/ 448 h 866"/>
                <a:gd name="T8" fmla="*/ 1110 w 2314"/>
                <a:gd name="T9" fmla="*/ 335 h 866"/>
                <a:gd name="T10" fmla="*/ 1404 w 2314"/>
                <a:gd name="T11" fmla="*/ 231 h 866"/>
                <a:gd name="T12" fmla="*/ 1552 w 2314"/>
                <a:gd name="T13" fmla="*/ 185 h 866"/>
                <a:gd name="T14" fmla="*/ 1703 w 2314"/>
                <a:gd name="T15" fmla="*/ 142 h 866"/>
                <a:gd name="T16" fmla="*/ 1853 w 2314"/>
                <a:gd name="T17" fmla="*/ 101 h 866"/>
                <a:gd name="T18" fmla="*/ 2006 w 2314"/>
                <a:gd name="T19" fmla="*/ 62 h 866"/>
                <a:gd name="T20" fmla="*/ 2314 w 2314"/>
                <a:gd name="T21" fmla="*/ 0 h 866"/>
                <a:gd name="T22" fmla="*/ 2314 w 2314"/>
                <a:gd name="T23" fmla="*/ 866 h 866"/>
                <a:gd name="T24" fmla="*/ 1156 w 2314"/>
                <a:gd name="T25" fmla="*/ 866 h 866"/>
                <a:gd name="T26" fmla="*/ 0 w 2314"/>
                <a:gd name="T27" fmla="*/ 866 h 8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14"/>
                <a:gd name="T43" fmla="*/ 0 h 866"/>
                <a:gd name="T44" fmla="*/ 2314 w 2314"/>
                <a:gd name="T45" fmla="*/ 866 h 8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14" h="866">
                  <a:moveTo>
                    <a:pt x="0" y="866"/>
                  </a:moveTo>
                  <a:lnTo>
                    <a:pt x="267" y="716"/>
                  </a:lnTo>
                  <a:lnTo>
                    <a:pt x="542" y="576"/>
                  </a:lnTo>
                  <a:lnTo>
                    <a:pt x="824" y="448"/>
                  </a:lnTo>
                  <a:lnTo>
                    <a:pt x="1110" y="335"/>
                  </a:lnTo>
                  <a:lnTo>
                    <a:pt x="1404" y="231"/>
                  </a:lnTo>
                  <a:lnTo>
                    <a:pt x="1552" y="185"/>
                  </a:lnTo>
                  <a:lnTo>
                    <a:pt x="1703" y="142"/>
                  </a:lnTo>
                  <a:lnTo>
                    <a:pt x="1853" y="101"/>
                  </a:lnTo>
                  <a:lnTo>
                    <a:pt x="2006" y="62"/>
                  </a:lnTo>
                  <a:lnTo>
                    <a:pt x="2314" y="0"/>
                  </a:lnTo>
                  <a:lnTo>
                    <a:pt x="2314" y="866"/>
                  </a:lnTo>
                  <a:lnTo>
                    <a:pt x="1156" y="866"/>
                  </a:lnTo>
                  <a:lnTo>
                    <a:pt x="0" y="866"/>
                  </a:lnTo>
                </a:path>
              </a:pathLst>
            </a:custGeom>
            <a:noFill/>
            <a:ln w="3175">
              <a:solidFill>
                <a:srgbClr val="00428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pic>
        <p:nvPicPr>
          <p:cNvPr id="13316" name="Picture 17" descr="HSRC_logo(rg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81000"/>
            <a:ext cx="13874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2786063" y="354013"/>
            <a:ext cx="36925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4287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Human Sciences Research Council</a:t>
            </a:r>
          </a:p>
          <a:p>
            <a:pPr eaLnBrk="1" hangingPunct="1"/>
            <a:r>
              <a:rPr lang="en-US" altLang="ja-JP" sz="1400">
                <a:solidFill>
                  <a:srgbClr val="004287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Lekgotla la Dinyakisišo tša Semahlale tša Setho</a:t>
            </a:r>
          </a:p>
          <a:p>
            <a:pPr eaLnBrk="1" hangingPunct="1"/>
            <a:r>
              <a:rPr lang="en-US" altLang="ja-JP" sz="1400">
                <a:solidFill>
                  <a:srgbClr val="004287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Raad vir Geesteswetenskaplike Navorsing</a:t>
            </a:r>
          </a:p>
          <a:p>
            <a:pPr eaLnBrk="1" hangingPunct="1"/>
            <a:r>
              <a:rPr lang="en-US" altLang="ja-JP" sz="1400">
                <a:solidFill>
                  <a:srgbClr val="004287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Umkhandlu Wezokucwaninga Ngesayensi Yesintu</a:t>
            </a:r>
          </a:p>
          <a:p>
            <a:pPr eaLnBrk="1" hangingPunct="1"/>
            <a:r>
              <a:rPr lang="en-US" altLang="ja-JP" sz="1400">
                <a:solidFill>
                  <a:srgbClr val="004287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Ibhunga Lophando Ngenzulu-Lwazi Kantu</a:t>
            </a:r>
            <a:endParaRPr lang="en-US" sz="1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3318" name="Text Box 20"/>
          <p:cNvSpPr txBox="1">
            <a:spLocks noChangeArrowheads="1"/>
          </p:cNvSpPr>
          <p:nvPr/>
        </p:nvSpPr>
        <p:spPr bwMode="auto">
          <a:xfrm>
            <a:off x="1733550" y="3933056"/>
            <a:ext cx="5973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accent1"/>
                </a:solidFill>
              </a:rPr>
              <a:t>Benjamin Roberts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r>
              <a:rPr lang="en-US" sz="2000" dirty="0" smtClean="0"/>
              <a:t>Research Colloquium on Post-School Education and Training (PSET) </a:t>
            </a:r>
            <a:endParaRPr lang="en-US" sz="2000" dirty="0"/>
          </a:p>
          <a:p>
            <a:pPr algn="ctr" eaLnBrk="1" hangingPunct="1"/>
            <a:endParaRPr lang="en-US" sz="2400" dirty="0"/>
          </a:p>
          <a:p>
            <a:pPr algn="ctr" eaLnBrk="1" hangingPunct="1"/>
            <a:r>
              <a:rPr lang="en-US" sz="2000" dirty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November 2014</a:t>
            </a:r>
          </a:p>
          <a:p>
            <a:pPr algn="ctr" eaLnBrk="1" hangingPunct="1"/>
            <a:r>
              <a:rPr lang="en-US" sz="2000" dirty="0" smtClean="0"/>
              <a:t>Pretoria</a:t>
            </a:r>
            <a:endParaRPr lang="en-US" sz="2000" dirty="0"/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3043238" y="6299200"/>
            <a:ext cx="344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www.hsrc.ac.za</a:t>
            </a:r>
          </a:p>
        </p:txBody>
      </p:sp>
      <p:pic>
        <p:nvPicPr>
          <p:cNvPr id="13320" name="Picture 22" descr="SASAS wordl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7175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852613" y="2033588"/>
            <a:ext cx="59737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South African Social Attitudes Survey (SASAS)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An Overview</a:t>
            </a:r>
          </a:p>
        </p:txBody>
      </p:sp>
    </p:spTree>
    <p:extLst>
      <p:ext uri="{BB962C8B-B14F-4D97-AF65-F5344CB8AC3E}">
        <p14:creationId xmlns:p14="http://schemas.microsoft.com/office/powerpoint/2010/main" val="21186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For more info, please contact us at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hank you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131840" y="4365104"/>
            <a:ext cx="547528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Benjamin </a:t>
            </a:r>
            <a:r>
              <a:rPr lang="en-ZA" sz="2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Roberts	</a:t>
            </a:r>
            <a:r>
              <a:rPr lang="en-ZA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Jarè</a:t>
            </a:r>
            <a:r>
              <a:rPr lang="en-ZA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ZA" sz="2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Struwig</a:t>
            </a:r>
          </a:p>
          <a:p>
            <a:pPr eaLnBrk="1" hangingPunct="1"/>
            <a:r>
              <a:rPr lang="en-ZA" sz="1600" dirty="0">
                <a:solidFill>
                  <a:schemeClr val="tx2"/>
                </a:solidFill>
                <a:latin typeface="+mn-lt"/>
                <a:ea typeface="+mn-ea"/>
              </a:rPr>
              <a:t>SASAS </a:t>
            </a:r>
            <a:r>
              <a:rPr lang="en-ZA" sz="1600" dirty="0" smtClean="0">
                <a:solidFill>
                  <a:schemeClr val="tx2"/>
                </a:solidFill>
                <a:latin typeface="+mn-lt"/>
                <a:ea typeface="+mn-ea"/>
              </a:rPr>
              <a:t>Coordinator</a:t>
            </a:r>
            <a:r>
              <a:rPr lang="en-ZA" sz="1600" dirty="0">
                <a:solidFill>
                  <a:schemeClr val="tx2"/>
                </a:solidFill>
                <a:latin typeface="+mn-lt"/>
                <a:ea typeface="+mn-ea"/>
              </a:rPr>
              <a:t>		SASAS </a:t>
            </a:r>
            <a:r>
              <a:rPr lang="en-ZA" sz="1600" dirty="0" smtClean="0">
                <a:solidFill>
                  <a:schemeClr val="tx2"/>
                </a:solidFill>
                <a:latin typeface="+mn-lt"/>
                <a:ea typeface="+mn-ea"/>
              </a:rPr>
              <a:t>Coordinator</a:t>
            </a:r>
            <a:endParaRPr lang="en-ZA" sz="1600" dirty="0">
              <a:solidFill>
                <a:schemeClr val="tx2"/>
              </a:solidFill>
              <a:latin typeface="+mn-lt"/>
              <a:ea typeface="+mn-ea"/>
            </a:endParaRPr>
          </a:p>
          <a:p>
            <a:pPr eaLnBrk="1" hangingPunct="1"/>
            <a:r>
              <a:rPr lang="en-ZA" sz="1600" dirty="0">
                <a:solidFill>
                  <a:schemeClr val="tx2"/>
                </a:solidFill>
                <a:latin typeface="+mn-lt"/>
                <a:ea typeface="+mn-ea"/>
              </a:rPr>
              <a:t>Tel: (031) 242 5606		Tel: (012) 302 2511</a:t>
            </a:r>
          </a:p>
          <a:p>
            <a:pPr eaLnBrk="1" hangingPunct="1"/>
            <a:r>
              <a:rPr lang="en-ZA" sz="1600" dirty="0">
                <a:solidFill>
                  <a:schemeClr val="tx2"/>
                </a:solidFill>
                <a:latin typeface="+mn-lt"/>
                <a:ea typeface="+mn-ea"/>
              </a:rPr>
              <a:t>Cell: 084 523 0374		Cell: 082 774 5749</a:t>
            </a:r>
          </a:p>
          <a:p>
            <a:pPr eaLnBrk="1" hangingPunct="1"/>
            <a:r>
              <a:rPr lang="en-ZA" sz="1600" dirty="0">
                <a:solidFill>
                  <a:schemeClr val="tx2"/>
                </a:solidFill>
                <a:latin typeface="+mn-lt"/>
                <a:ea typeface="+mn-ea"/>
              </a:rPr>
              <a:t>email: broberts@hsrc.ac.za	email: jstruwig@hsrc.ac.za</a:t>
            </a:r>
          </a:p>
          <a:p>
            <a:pPr eaLnBrk="1" hangingPunct="1"/>
            <a:r>
              <a:rPr lang="en-ZA" sz="1600" dirty="0">
                <a:solidFill>
                  <a:schemeClr val="tx2"/>
                </a:solidFill>
                <a:latin typeface="+mn-lt"/>
                <a:ea typeface="+mn-e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70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611188" y="450850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South African Social Attitudes </a:t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Survey (SASAS)</a:t>
            </a:r>
            <a:endParaRPr lang="en-GB" sz="32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0" name="Picture 22" descr="SASAS wordl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3175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1255713"/>
            <a:ext cx="6889824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GB" sz="2000" u="sng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History</a:t>
            </a:r>
            <a:r>
              <a:rPr lang="en-GB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Repeated cross-sectional survey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Conducted annually </a:t>
            </a:r>
            <a:r>
              <a:rPr lang="en-GB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since 2003. Round </a:t>
            </a:r>
            <a:r>
              <a:rPr lang="en-GB" sz="2000" kern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11 </a:t>
            </a:r>
            <a:r>
              <a:rPr lang="en-GB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 late </a:t>
            </a:r>
            <a:r>
              <a:rPr lang="en-GB" sz="2000" kern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2013</a:t>
            </a:r>
            <a:endParaRPr lang="en-GB" sz="2000" kern="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Developed with international and local assistance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Modelled on similar long-standing attitudinal survey series in the UK (BSA), USA (GSS) and Germany (ALLBUS)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GB" sz="2000" kern="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GB" sz="2000" u="sng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Broad aims: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Produce rigorous trend data about changes in people’s underlying values</a:t>
            </a:r>
          </a:p>
          <a:p>
            <a:pPr marL="3429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2667000" algn="l"/>
              </a:tabLst>
              <a:defRPr/>
            </a:pPr>
            <a:r>
              <a:rPr lang="en-GB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Achieve recognition for reliable social indicators and attitudinal measures</a:t>
            </a:r>
          </a:p>
          <a:p>
            <a:pPr marL="3429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2667000" algn="l"/>
              </a:tabLst>
              <a:defRPr/>
            </a:pPr>
            <a:r>
              <a:rPr lang="en-GB" sz="20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Increase collaboration with cross-national surveys to provide a comparative component to our understanding of our society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GB" sz="2000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GB" sz="2000" kern="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4342" name="Group 6"/>
          <p:cNvGrpSpPr>
            <a:grpSpLocks noChangeAspect="1"/>
          </p:cNvGrpSpPr>
          <p:nvPr/>
        </p:nvGrpSpPr>
        <p:grpSpPr bwMode="auto">
          <a:xfrm>
            <a:off x="7580313" y="1685925"/>
            <a:ext cx="1370012" cy="4686300"/>
            <a:chOff x="6961188" y="138113"/>
            <a:chExt cx="2016125" cy="6594475"/>
          </a:xfrm>
        </p:grpSpPr>
        <p:pic>
          <p:nvPicPr>
            <p:cNvPr id="8" name="Picture 7" descr="Master sample 1"/>
            <p:cNvPicPr>
              <a:picLocks noChangeAspect="1" noChangeArrowheads="1"/>
            </p:cNvPicPr>
            <p:nvPr/>
          </p:nvPicPr>
          <p:blipFill>
            <a:blip r:embed="rId4" cstate="print"/>
            <a:srcRect l="3297" t="4207" r="19507" b="12984"/>
            <a:stretch>
              <a:fillRect/>
            </a:stretch>
          </p:blipFill>
          <p:spPr bwMode="auto">
            <a:xfrm>
              <a:off x="6961188" y="138113"/>
              <a:ext cx="2016125" cy="157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 descr="Fieldwork photos JareS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961188" y="1924050"/>
              <a:ext cx="2016125" cy="1387475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 descr="Fieldwork photos JareS4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961188" y="3517900"/>
              <a:ext cx="2016125" cy="130175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 descr="Opinions"/>
            <p:cNvPicPr>
              <a:picLocks noChangeAspect="1" noChangeArrowheads="1"/>
            </p:cNvPicPr>
            <p:nvPr/>
          </p:nvPicPr>
          <p:blipFill>
            <a:blip r:embed="rId7" cstate="print"/>
            <a:srcRect t="3596" b="29157"/>
            <a:stretch>
              <a:fillRect/>
            </a:stretch>
          </p:blipFill>
          <p:spPr bwMode="auto">
            <a:xfrm>
              <a:off x="6961188" y="5024438"/>
              <a:ext cx="2016125" cy="170815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30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Sample</a:t>
            </a:r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design</a:t>
            </a:r>
          </a:p>
        </p:txBody>
      </p:sp>
      <p:pic>
        <p:nvPicPr>
          <p:cNvPr id="15364" name="Picture 22" descr="SASAS wordl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4288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3568" y="1089025"/>
            <a:ext cx="6767513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Sampling frame: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Each SASAS round consists of a nationally representative sample of 7,000 individuals aged 16 and older in private households across the 9 provinces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500 Census enumeration areas (EAs) are drawn as primary sampling units (PSUs)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Then, 14 visiting points are selected in each EA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Lastly, one eligible respondent is randomly chosen</a:t>
            </a:r>
            <a:endParaRPr lang="en-ZA" sz="20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Split sample design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is used: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Two questionnaires are administered to </a:t>
            </a:r>
            <a:r>
              <a:rPr lang="en-ZA" sz="2000" dirty="0">
                <a:latin typeface="Calibri" pitchFamily="34" charset="0"/>
                <a:cs typeface="Calibri" pitchFamily="34" charset="0"/>
              </a:rPr>
              <a:t>3,500 target respondents each 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allow for increased content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ZA" sz="2000" dirty="0">
                <a:latin typeface="Calibri" pitchFamily="34" charset="0"/>
                <a:cs typeface="Calibri" pitchFamily="34" charset="0"/>
              </a:rPr>
              <a:t>2012: 3 questionnaires used due to DST supported special family-focused instrument</a:t>
            </a:r>
          </a:p>
          <a:p>
            <a:pPr marL="342900" indent="-342900" eaLnBrk="0" hangingPunc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charset="0"/>
              <a:buChar char="•"/>
              <a:tabLst>
                <a:tab pos="26670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 of interview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face-to-face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 collection</a:t>
            </a:r>
            <a:r>
              <a:rPr lang="en-US" sz="2400" kern="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Oct-Dec each year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80881229"/>
              </p:ext>
            </p:extLst>
          </p:nvPr>
        </p:nvGraphicFramePr>
        <p:xfrm>
          <a:off x="7469435" y="1606320"/>
          <a:ext cx="14725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80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SASAS content</a:t>
            </a:r>
            <a:endParaRPr lang="en-GB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22" descr="SASAS wordl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4288"/>
            <a:ext cx="1158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827584" y="1089025"/>
            <a:ext cx="8019554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Questionnaires contain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core module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repeated each round to monitor change and continuity in a variety of socio-economic, political and cultural variables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Rotating modules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on specific themes to provide detailed attitudinal evidence to inform policy and academic debate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Standard demographic and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background variables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Content focuses on key perennial topics to provide reliable measures to better understand contemporary South Africa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SASAS: an instrument for identifying and interpreting long-term shifts in social circumstances and values, rather than simply monitoring short-term changes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ZA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2" cstate="print"/>
          <a:srcRect l="1173" t="1759"/>
          <a:stretch>
            <a:fillRect/>
          </a:stretch>
        </p:blipFill>
        <p:spPr bwMode="auto">
          <a:xfrm>
            <a:off x="0" y="0"/>
            <a:ext cx="27527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7136" y="188640"/>
            <a:ext cx="7552051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3200" b="1" dirty="0" smtClean="0">
                <a:solidFill>
                  <a:schemeClr val="accent2">
                    <a:lumMod val="75000"/>
                  </a:schemeClr>
                </a:solidFill>
              </a:rPr>
              <a:t>Dynamic Tool for Policy-Makers 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 l="1173" t="1759"/>
          <a:stretch>
            <a:fillRect/>
          </a:stretch>
        </p:blipFill>
        <p:spPr bwMode="auto">
          <a:xfrm>
            <a:off x="0" y="28876"/>
            <a:ext cx="2752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6650037" cy="5400600"/>
          </a:xfrm>
        </p:spPr>
        <p:txBody>
          <a:bodyPr rtlCol="0"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ZA" sz="2400" dirty="0" smtClean="0"/>
              <a:t>The survey demonstrates </a:t>
            </a:r>
            <a:r>
              <a:rPr lang="en-ZA" sz="2400" b="1" dirty="0" smtClean="0">
                <a:solidFill>
                  <a:schemeClr val="tx2"/>
                </a:solidFill>
              </a:rPr>
              <a:t>utility </a:t>
            </a:r>
            <a:r>
              <a:rPr lang="en-ZA" sz="2400" dirty="0"/>
              <a:t>as an </a:t>
            </a:r>
            <a:r>
              <a:rPr lang="en-ZA" sz="2400" b="1" dirty="0">
                <a:solidFill>
                  <a:schemeClr val="tx2"/>
                </a:solidFill>
              </a:rPr>
              <a:t>anticipatory</a:t>
            </a:r>
            <a:r>
              <a:rPr lang="en-ZA" sz="2400" dirty="0"/>
              <a:t>, or </a:t>
            </a:r>
            <a:r>
              <a:rPr lang="en-ZA" sz="2400" b="1" dirty="0" smtClean="0">
                <a:solidFill>
                  <a:schemeClr val="tx2"/>
                </a:solidFill>
              </a:rPr>
              <a:t>predictive</a:t>
            </a:r>
            <a:r>
              <a:rPr lang="en-ZA" sz="2400" dirty="0" smtClean="0"/>
              <a:t> mechanism</a:t>
            </a:r>
          </a:p>
          <a:p>
            <a:pPr>
              <a:lnSpc>
                <a:spcPct val="80000"/>
              </a:lnSpc>
              <a:defRPr/>
            </a:pPr>
            <a:r>
              <a:rPr lang="en-ZA" sz="2400" dirty="0"/>
              <a:t>…helps us understand the </a:t>
            </a:r>
            <a:r>
              <a:rPr lang="en-ZA" sz="2400" b="1" dirty="0">
                <a:solidFill>
                  <a:schemeClr val="tx2"/>
                </a:solidFill>
              </a:rPr>
              <a:t>socio-political climate </a:t>
            </a:r>
            <a:r>
              <a:rPr lang="en-ZA" sz="2400" dirty="0"/>
              <a:t>in which we live our lives and form our views</a:t>
            </a:r>
          </a:p>
          <a:p>
            <a:pPr>
              <a:lnSpc>
                <a:spcPct val="80000"/>
              </a:lnSpc>
              <a:defRPr/>
            </a:pPr>
            <a:r>
              <a:rPr lang="en-ZA" sz="2400" dirty="0" smtClean="0"/>
              <a:t>. </a:t>
            </a:r>
            <a:r>
              <a:rPr lang="en-ZA" sz="2400" dirty="0"/>
              <a:t>…exposes society’s p</a:t>
            </a:r>
            <a:r>
              <a:rPr lang="en-ZA" sz="2400" b="1" dirty="0">
                <a:solidFill>
                  <a:schemeClr val="tx2"/>
                </a:solidFill>
              </a:rPr>
              <a:t>olitical and cultural divisions</a:t>
            </a:r>
            <a:r>
              <a:rPr lang="en-ZA" sz="2400" dirty="0"/>
              <a:t>, </a:t>
            </a:r>
            <a:r>
              <a:rPr lang="en-ZA" sz="2400" dirty="0" err="1"/>
              <a:t>eg</a:t>
            </a:r>
            <a:r>
              <a:rPr lang="en-ZA" sz="2400" dirty="0"/>
              <a:t> unequal opportunities, intolerance </a:t>
            </a:r>
          </a:p>
          <a:p>
            <a:pPr>
              <a:lnSpc>
                <a:spcPct val="80000"/>
              </a:lnSpc>
              <a:defRPr/>
            </a:pPr>
            <a:r>
              <a:rPr lang="en-ZA" sz="2400" dirty="0"/>
              <a:t>…enables impending </a:t>
            </a:r>
            <a:r>
              <a:rPr lang="en-ZA" sz="2400" b="1" dirty="0">
                <a:solidFill>
                  <a:schemeClr val="tx2"/>
                </a:solidFill>
              </a:rPr>
              <a:t>changes in behaviour patterns</a:t>
            </a:r>
            <a:r>
              <a:rPr lang="en-ZA" sz="2400" dirty="0"/>
              <a:t> to be detected early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ZA" sz="2400" dirty="0" smtClean="0"/>
              <a:t>The survey can </a:t>
            </a:r>
            <a:r>
              <a:rPr lang="en-ZA" sz="2400" b="1" dirty="0">
                <a:solidFill>
                  <a:schemeClr val="tx2"/>
                </a:solidFill>
              </a:rPr>
              <a:t>inform decision- </a:t>
            </a:r>
            <a:r>
              <a:rPr lang="en-ZA" sz="2400" dirty="0"/>
              <a:t>and </a:t>
            </a:r>
            <a:r>
              <a:rPr lang="en-ZA" sz="2400" b="1" dirty="0">
                <a:solidFill>
                  <a:schemeClr val="tx2"/>
                </a:solidFill>
              </a:rPr>
              <a:t>policy-making </a:t>
            </a:r>
            <a:r>
              <a:rPr lang="en-ZA" sz="2400" dirty="0"/>
              <a:t>processes</a:t>
            </a:r>
            <a:r>
              <a:rPr lang="en-ZA" sz="2400" dirty="0" smtClean="0"/>
              <a:t>.</a:t>
            </a:r>
            <a:r>
              <a:rPr lang="en-ZA" sz="2400" dirty="0"/>
              <a:t> </a:t>
            </a:r>
            <a:endParaRPr lang="en-ZA" sz="2400" dirty="0" smtClean="0"/>
          </a:p>
          <a:p>
            <a:pPr>
              <a:lnSpc>
                <a:spcPct val="80000"/>
              </a:lnSpc>
              <a:defRPr/>
            </a:pPr>
            <a:r>
              <a:rPr lang="en-ZA" sz="2400" dirty="0" smtClean="0"/>
              <a:t>The </a:t>
            </a:r>
            <a:r>
              <a:rPr lang="en-ZA" sz="2400" dirty="0"/>
              <a:t>series is playing an </a:t>
            </a:r>
            <a:r>
              <a:rPr lang="en-ZA" sz="2400" b="1" dirty="0">
                <a:solidFill>
                  <a:schemeClr val="tx2"/>
                </a:solidFill>
              </a:rPr>
              <a:t>increasingly</a:t>
            </a:r>
            <a:r>
              <a:rPr lang="en-ZA" sz="2400" dirty="0"/>
              <a:t> </a:t>
            </a:r>
            <a:r>
              <a:rPr lang="en-ZA" sz="2400" b="1" dirty="0">
                <a:solidFill>
                  <a:schemeClr val="tx2"/>
                </a:solidFill>
              </a:rPr>
              <a:t>salient</a:t>
            </a:r>
            <a:r>
              <a:rPr lang="en-ZA" sz="2400" dirty="0"/>
              <a:t> </a:t>
            </a:r>
            <a:r>
              <a:rPr lang="en-ZA" sz="2400" b="1" dirty="0">
                <a:solidFill>
                  <a:schemeClr val="tx2"/>
                </a:solidFill>
              </a:rPr>
              <a:t>role</a:t>
            </a:r>
            <a:r>
              <a:rPr lang="en-ZA" sz="2400" dirty="0"/>
              <a:t> in the policy domain</a:t>
            </a:r>
          </a:p>
          <a:p>
            <a:pPr>
              <a:lnSpc>
                <a:spcPct val="80000"/>
              </a:lnSpc>
              <a:defRPr/>
            </a:pPr>
            <a:r>
              <a:rPr lang="en-ZA" sz="2400" dirty="0"/>
              <a:t>Extensive experience in undertaking </a:t>
            </a:r>
            <a:r>
              <a:rPr lang="en-ZA" sz="2400" b="1" dirty="0">
                <a:solidFill>
                  <a:schemeClr val="tx2"/>
                </a:solidFill>
              </a:rPr>
              <a:t>nationally</a:t>
            </a:r>
            <a:r>
              <a:rPr lang="en-ZA" sz="2400" dirty="0"/>
              <a:t> </a:t>
            </a:r>
            <a:r>
              <a:rPr lang="en-ZA" sz="2400" b="1" dirty="0">
                <a:solidFill>
                  <a:schemeClr val="tx2"/>
                </a:solidFill>
              </a:rPr>
              <a:t>representative</a:t>
            </a:r>
            <a:r>
              <a:rPr lang="en-ZA" sz="2400" dirty="0"/>
              <a:t> surveys on </a:t>
            </a:r>
            <a:r>
              <a:rPr lang="en-ZA" sz="2400" b="1" dirty="0">
                <a:solidFill>
                  <a:schemeClr val="tx2"/>
                </a:solidFill>
              </a:rPr>
              <a:t>civic</a:t>
            </a:r>
            <a:r>
              <a:rPr lang="en-ZA" sz="2400" dirty="0"/>
              <a:t> </a:t>
            </a:r>
            <a:r>
              <a:rPr lang="en-ZA" sz="2400" b="1" dirty="0">
                <a:solidFill>
                  <a:schemeClr val="tx2"/>
                </a:solidFill>
              </a:rPr>
              <a:t>participation</a:t>
            </a:r>
            <a:r>
              <a:rPr lang="en-ZA" sz="2400" dirty="0"/>
              <a:t> and </a:t>
            </a:r>
            <a:r>
              <a:rPr lang="en-ZA" sz="2400" b="1" dirty="0">
                <a:solidFill>
                  <a:schemeClr val="tx2"/>
                </a:solidFill>
              </a:rPr>
              <a:t>democratic</a:t>
            </a:r>
            <a:r>
              <a:rPr lang="en-ZA" sz="2400" dirty="0"/>
              <a:t> institutions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55F3F29-DF55-40FD-8696-1E06E522464F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66563" y="1308632"/>
            <a:ext cx="1252625" cy="4856673"/>
            <a:chOff x="7666563" y="1308632"/>
            <a:chExt cx="1252625" cy="4856673"/>
          </a:xfrm>
        </p:grpSpPr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7666563" y="2249606"/>
              <a:ext cx="1252625" cy="3915699"/>
              <a:chOff x="6961185" y="549066"/>
              <a:chExt cx="2016128" cy="6024307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61185" y="549066"/>
                <a:ext cx="2016125" cy="1260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01566" y="1924051"/>
                <a:ext cx="1935367" cy="13874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01566" y="3517901"/>
                <a:ext cx="1902357" cy="13017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61188" y="5022391"/>
                <a:ext cx="2016125" cy="15509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66565" y="1308632"/>
              <a:ext cx="1207027" cy="797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59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994478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03156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11834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920512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229192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994478" y="6406282"/>
            <a:ext cx="1229008" cy="119062"/>
            <a:chOff x="685800" y="6165890"/>
            <a:chExt cx="1229008" cy="119062"/>
          </a:xfrm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85800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3509" y="1484784"/>
            <a:ext cx="5654675" cy="47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/>
              <a:t>In choosing indicators for inclusion, where possible attention should be devoted to </a:t>
            </a:r>
            <a:r>
              <a:rPr lang="en-US" sz="2200" dirty="0">
                <a:solidFill>
                  <a:schemeClr val="folHlink"/>
                </a:solidFill>
              </a:rPr>
              <a:t>ensuring backward comparability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/>
              <a:t>Involves examining the content of other previously conducted </a:t>
            </a:r>
            <a:r>
              <a:rPr lang="en-US" sz="2200" dirty="0">
                <a:solidFill>
                  <a:schemeClr val="folHlink"/>
                </a:solidFill>
              </a:rPr>
              <a:t>national surveys</a:t>
            </a:r>
            <a:r>
              <a:rPr lang="en-US" sz="2200" dirty="0"/>
              <a:t> that have included items on the topic(s) under investigation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>
                <a:solidFill>
                  <a:schemeClr val="folHlink"/>
                </a:solidFill>
              </a:rPr>
              <a:t>Purpose</a:t>
            </a:r>
            <a:r>
              <a:rPr lang="en-US" sz="2200" dirty="0"/>
              <a:t>: facilitate trend analysis, isolate value change and changes in predictors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>
                <a:solidFill>
                  <a:schemeClr val="folHlink"/>
                </a:solidFill>
              </a:rPr>
              <a:t>Sources</a:t>
            </a:r>
            <a:r>
              <a:rPr lang="en-US" sz="2200" dirty="0"/>
              <a:t>: SASAS and other older opinion surveys; official data series; SARS funded survey data collection; etc.</a:t>
            </a:r>
          </a:p>
        </p:txBody>
      </p:sp>
      <p:pic>
        <p:nvPicPr>
          <p:cNvPr id="14" name="Picture 4" descr="IMG_7769"/>
          <p:cNvPicPr>
            <a:picLocks noChangeAspect="1" noChangeArrowheads="1"/>
          </p:cNvPicPr>
          <p:nvPr/>
        </p:nvPicPr>
        <p:blipFill>
          <a:blip r:embed="rId2"/>
          <a:srcRect t="46425"/>
          <a:stretch>
            <a:fillRect/>
          </a:stretch>
        </p:blipFill>
        <p:spPr bwMode="auto">
          <a:xfrm>
            <a:off x="6228184" y="2998941"/>
            <a:ext cx="2620800" cy="126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5" descr="IMG_7774"/>
          <p:cNvPicPr>
            <a:picLocks noChangeAspect="1" noChangeArrowheads="1"/>
          </p:cNvPicPr>
          <p:nvPr/>
        </p:nvPicPr>
        <p:blipFill>
          <a:blip r:embed="rId3"/>
          <a:srcRect b="18369"/>
          <a:stretch>
            <a:fillRect/>
          </a:stretch>
        </p:blipFill>
        <p:spPr bwMode="auto">
          <a:xfrm>
            <a:off x="6228184" y="1471580"/>
            <a:ext cx="2620800" cy="138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6" descr="IMG_0023"/>
          <p:cNvPicPr>
            <a:picLocks noChangeAspect="1" noChangeArrowheads="1"/>
          </p:cNvPicPr>
          <p:nvPr/>
        </p:nvPicPr>
        <p:blipFill>
          <a:blip r:embed="rId4"/>
          <a:srcRect b="15582"/>
          <a:stretch>
            <a:fillRect/>
          </a:stretch>
        </p:blipFill>
        <p:spPr bwMode="auto">
          <a:xfrm>
            <a:off x="6233525" y="4443602"/>
            <a:ext cx="2619860" cy="1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17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Core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Principles for Module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Design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Backward Comparability</a:t>
            </a:r>
            <a:endParaRPr lang="en-ZA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994478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03156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11834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920512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229192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994478" y="6406282"/>
            <a:ext cx="1229008" cy="119062"/>
            <a:chOff x="685800" y="6165890"/>
            <a:chExt cx="1229008" cy="119062"/>
          </a:xfrm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85800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17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Core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Principles for Module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Design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Cross-national comparison</a:t>
            </a:r>
            <a:endParaRPr lang="en-ZA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67544" y="1340768"/>
            <a:ext cx="59817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/>
              <a:t>Importance of </a:t>
            </a:r>
            <a:r>
              <a:rPr lang="en-US" sz="2200" dirty="0">
                <a:solidFill>
                  <a:schemeClr val="folHlink"/>
                </a:solidFill>
              </a:rPr>
              <a:t>comparative research</a:t>
            </a:r>
            <a:r>
              <a:rPr lang="en-US" sz="2200" dirty="0"/>
              <a:t>:</a:t>
            </a:r>
            <a:endParaRPr lang="en-US" sz="2200" dirty="0">
              <a:solidFill>
                <a:schemeClr val="folHlink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sz="2000" dirty="0"/>
              <a:t>Helps reveal intriguing</a:t>
            </a:r>
            <a:r>
              <a:rPr lang="en-US" sz="2000" dirty="0">
                <a:solidFill>
                  <a:schemeClr val="folHlink"/>
                </a:solidFill>
              </a:rPr>
              <a:t> differences between countries and cultures</a:t>
            </a:r>
          </a:p>
          <a:p>
            <a:pPr marL="742950" lvl="1" indent="-285750"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Uncovers aspects of one’s own country and culture </a:t>
            </a:r>
            <a:r>
              <a:rPr lang="en-US" sz="2000" dirty="0"/>
              <a:t>that is difficult to derive from domestic data in isolation</a:t>
            </a:r>
          </a:p>
          <a:p>
            <a:pPr marL="742950" lvl="1" indent="-285750"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GB" sz="2000" dirty="0"/>
              <a:t>S. African </a:t>
            </a:r>
            <a:r>
              <a:rPr lang="en-GB" sz="2000" dirty="0" err="1"/>
              <a:t>exceptionalism</a:t>
            </a:r>
            <a:r>
              <a:rPr lang="en-GB" sz="2000" dirty="0"/>
              <a:t>: commonalities and differences</a:t>
            </a:r>
            <a:endParaRPr lang="en-US" sz="2000" dirty="0"/>
          </a:p>
          <a:p>
            <a:pPr marL="342900" indent="-342900"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>
                <a:solidFill>
                  <a:schemeClr val="folHlink"/>
                </a:solidFill>
              </a:rPr>
              <a:t>Involves</a:t>
            </a:r>
            <a:r>
              <a:rPr lang="en-US" sz="2200" dirty="0"/>
              <a:t>: item identification from cross-national attitudinal time-series surveys</a:t>
            </a:r>
          </a:p>
          <a:p>
            <a:pPr marL="342900" indent="-342900"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/>
              <a:t>Preferable (but not essential) if items have been field tested in South Africa before</a:t>
            </a:r>
          </a:p>
          <a:p>
            <a:pPr marL="342900" indent="-342900"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sz="2200" dirty="0">
                <a:solidFill>
                  <a:schemeClr val="folHlink"/>
                </a:solidFill>
              </a:rPr>
              <a:t>Sources</a:t>
            </a:r>
            <a:r>
              <a:rPr lang="en-US" sz="2200" dirty="0"/>
              <a:t>: ISSP; WVS; </a:t>
            </a:r>
            <a:r>
              <a:rPr lang="en-US" sz="2200" dirty="0" err="1"/>
              <a:t>AfroBarometer</a:t>
            </a:r>
            <a:r>
              <a:rPr lang="en-US" sz="2200" dirty="0"/>
              <a:t>; BSA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75988" y="1039515"/>
            <a:ext cx="2755900" cy="5053781"/>
            <a:chOff x="6175988" y="1039515"/>
            <a:chExt cx="2755900" cy="5053781"/>
          </a:xfrm>
        </p:grpSpPr>
        <p:grpSp>
          <p:nvGrpSpPr>
            <p:cNvPr id="15" name="Group 14"/>
            <p:cNvGrpSpPr/>
            <p:nvPr/>
          </p:nvGrpSpPr>
          <p:grpSpPr>
            <a:xfrm>
              <a:off x="6175988" y="1039515"/>
              <a:ext cx="2755900" cy="4228057"/>
              <a:chOff x="6192838" y="1553865"/>
              <a:chExt cx="2755900" cy="4228057"/>
            </a:xfrm>
          </p:grpSpPr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77025" y="4753222"/>
                <a:ext cx="1662113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7" descr="map400u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92838" y="1553865"/>
                <a:ext cx="2755900" cy="158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folHlink"/>
                </a:outerShdw>
              </a:effectLst>
            </p:spPr>
          </p:pic>
          <p:pic>
            <p:nvPicPr>
              <p:cNvPr id="1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67500" y="3233803"/>
                <a:ext cx="1912938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650" y="5267572"/>
              <a:ext cx="1850298" cy="825724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50" y="3593700"/>
            <a:ext cx="1774863" cy="64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994478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03156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11834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920512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229192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994478" y="6406282"/>
            <a:ext cx="1229008" cy="119062"/>
            <a:chOff x="685800" y="6165890"/>
            <a:chExt cx="1229008" cy="119062"/>
          </a:xfrm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85800" y="6453336"/>
            <a:ext cx="1229008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17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Core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Principles for Module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Design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Other considerations</a:t>
            </a:r>
            <a:endParaRPr lang="en-ZA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0629" y="1268760"/>
            <a:ext cx="8397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90000"/>
              </a:spcBef>
              <a:buClr>
                <a:schemeClr val="folHlink"/>
              </a:buClr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Weather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Changes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Climate Shifts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ct val="60000"/>
              </a:spcBef>
              <a:buClr>
                <a:schemeClr val="folHlink"/>
              </a:buClr>
              <a:buFontTx/>
              <a:buChar char="•"/>
            </a:pPr>
            <a:r>
              <a:rPr lang="en-GB" sz="2400" dirty="0"/>
              <a:t>Ensuring consistency and continuity over time</a:t>
            </a:r>
          </a:p>
          <a:p>
            <a:pPr marL="342900" indent="-342900">
              <a:spcBef>
                <a:spcPct val="60000"/>
              </a:spcBef>
              <a:buClr>
                <a:schemeClr val="folHlink"/>
              </a:buClr>
              <a:buFontTx/>
              <a:buChar char="•"/>
            </a:pPr>
            <a:r>
              <a:rPr lang="en-GB" sz="2400" dirty="0"/>
              <a:t>Identify key priority themes for next 5-10 years, with policy debate and intervention in mind</a:t>
            </a:r>
          </a:p>
          <a:p>
            <a:pPr marL="342900" indent="-342900">
              <a:spcBef>
                <a:spcPct val="60000"/>
              </a:spcBef>
              <a:buClr>
                <a:schemeClr val="folHlink"/>
              </a:buClr>
              <a:buFontTx/>
              <a:buChar char="•"/>
            </a:pPr>
            <a:r>
              <a:rPr lang="en-GB" sz="2400" dirty="0"/>
              <a:t>Between 3 – 5 topics or themes per 20-item module</a:t>
            </a:r>
          </a:p>
          <a:p>
            <a:pPr marL="342900" indent="-342900">
              <a:spcBef>
                <a:spcPct val="90000"/>
              </a:spcBef>
              <a:buClr>
                <a:schemeClr val="folHlink"/>
              </a:buClr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Combination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of attitudinal-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behavioural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items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ct val="60000"/>
              </a:spcBef>
              <a:buClr>
                <a:schemeClr val="folHlink"/>
              </a:buClr>
              <a:buFontTx/>
              <a:buChar char="•"/>
            </a:pPr>
            <a:r>
              <a:rPr lang="en-GB" sz="2400" dirty="0"/>
              <a:t>Item selection: behavioural items to juxtapose against attitudinal values (e.g. views on taxation vs. actual tax compliance)</a:t>
            </a:r>
          </a:p>
          <a:p>
            <a:pPr marL="342900" indent="-342900">
              <a:spcBef>
                <a:spcPct val="60000"/>
              </a:spcBef>
              <a:buClr>
                <a:schemeClr val="folHlink"/>
              </a:buClr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3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SRC">
    <a:dk1>
      <a:srgbClr val="001B36"/>
    </a:dk1>
    <a:lt1>
      <a:srgbClr val="615B25"/>
    </a:lt1>
    <a:dk2>
      <a:srgbClr val="004287"/>
    </a:dk2>
    <a:lt2>
      <a:srgbClr val="000000"/>
    </a:lt2>
    <a:accent1>
      <a:srgbClr val="33689F"/>
    </a:accent1>
    <a:accent2>
      <a:srgbClr val="668EB7"/>
    </a:accent2>
    <a:accent3>
      <a:srgbClr val="99B4CF"/>
    </a:accent3>
    <a:accent4>
      <a:srgbClr val="CCDAE7"/>
    </a:accent4>
    <a:accent5>
      <a:srgbClr val="002142"/>
    </a:accent5>
    <a:accent6>
      <a:srgbClr val="9A221C"/>
    </a:accent6>
    <a:hlink>
      <a:srgbClr val="B84F25"/>
    </a:hlink>
    <a:folHlink>
      <a:srgbClr val="E8322D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1469</Words>
  <Application>Microsoft Office PowerPoint</Application>
  <PresentationFormat>On-screen Show (4:3)</PresentationFormat>
  <Paragraphs>321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South African Social Attitudes  Survey (SASAS)</vt:lpstr>
      <vt:lpstr>Sample design</vt:lpstr>
      <vt:lpstr>SASAS content</vt:lpstr>
      <vt:lpstr>Dynamic Tool for Policy-Makers </vt:lpstr>
      <vt:lpstr>Core Principles for Module Design  Backward Comparability</vt:lpstr>
      <vt:lpstr>Core Principles for Module Design  Cross-national comparison</vt:lpstr>
      <vt:lpstr>Core Principles for Module Design  Other considerations</vt:lpstr>
      <vt:lpstr>International comparative  capability</vt:lpstr>
      <vt:lpstr>Subjective Comparisons of Present and Past School Leavers</vt:lpstr>
      <vt:lpstr>The Role of Secondary Schools in Preparing the Youth</vt:lpstr>
      <vt:lpstr>Priorities for extra government  spending on education?</vt:lpstr>
      <vt:lpstr>Language Preferences in  Different Education Levels </vt:lpstr>
      <vt:lpstr>National Pride in South Africa</vt:lpstr>
      <vt:lpstr>Strategic importance, linkages  and impact</vt:lpstr>
      <vt:lpstr>Strategic importance, linkages  and impact</vt:lpstr>
      <vt:lpstr>SASAS and Opportunities for PHET</vt:lpstr>
      <vt:lpstr>Parting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Gordon</dc:creator>
  <cp:lastModifiedBy>Pillay.Renay</cp:lastModifiedBy>
  <cp:revision>35</cp:revision>
  <dcterms:created xsi:type="dcterms:W3CDTF">2014-10-10T10:35:33Z</dcterms:created>
  <dcterms:modified xsi:type="dcterms:W3CDTF">2014-10-17T04:54:46Z</dcterms:modified>
</cp:coreProperties>
</file>