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870" r:id="rId2"/>
    <p:sldId id="869" r:id="rId3"/>
    <p:sldId id="891" r:id="rId4"/>
    <p:sldId id="889" r:id="rId5"/>
    <p:sldId id="872" r:id="rId6"/>
    <p:sldId id="874" r:id="rId7"/>
    <p:sldId id="893" r:id="rId8"/>
    <p:sldId id="876" r:id="rId9"/>
    <p:sldId id="881" r:id="rId10"/>
    <p:sldId id="856" r:id="rId11"/>
    <p:sldId id="883" r:id="rId12"/>
    <p:sldId id="885" r:id="rId13"/>
    <p:sldId id="887" r:id="rId14"/>
    <p:sldId id="852" r:id="rId15"/>
    <p:sldId id="866" r:id="rId16"/>
    <p:sldId id="804" r:id="rId1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hoza.j" initials="" lastIdx="2" clrIdx="0"/>
  <p:cmAuthor id="1" name="Jugs Akoojee" initials="JA" lastIdx="5" clrIdx="1"/>
  <p:cmAuthor id="2" name="user" initials="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71" autoAdjust="0"/>
  </p:normalViewPr>
  <p:slideViewPr>
    <p:cSldViewPr>
      <p:cViewPr>
        <p:scale>
          <a:sx n="75" d="100"/>
          <a:sy n="75" d="100"/>
        </p:scale>
        <p:origin x="-972"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FD621E-A763-4203-95CB-2F14E350B23B}" type="doc">
      <dgm:prSet loTypeId="urn:microsoft.com/office/officeart/2005/8/layout/pyramid1" loCatId="pyramid" qsTypeId="urn:microsoft.com/office/officeart/2005/8/quickstyle/simple1" qsCatId="simple" csTypeId="urn:microsoft.com/office/officeart/2005/8/colors/accent1_2" csCatId="accent1" phldr="1"/>
      <dgm:spPr/>
    </dgm:pt>
    <dgm:pt modelId="{45F2BE80-D96E-40BB-8F75-39AC01834A11}">
      <dgm:prSet phldrT="[Text]" custT="1"/>
      <dgm:spPr>
        <a:xfrm>
          <a:off x="669131" y="0"/>
          <a:ext cx="1338262" cy="95250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ZA" sz="1000" dirty="0">
              <a:solidFill>
                <a:sysClr val="window" lastClr="FFFFFF"/>
              </a:solidFill>
              <a:latin typeface="Calibri"/>
              <a:ea typeface="+mn-ea"/>
              <a:cs typeface="+mn-cs"/>
            </a:rPr>
            <a:t>FET </a:t>
          </a:r>
        </a:p>
        <a:p>
          <a:r>
            <a:rPr lang="en-ZA" sz="1000" dirty="0">
              <a:solidFill>
                <a:sysClr val="window" lastClr="FFFFFF"/>
              </a:solidFill>
              <a:latin typeface="Calibri"/>
              <a:ea typeface="+mn-ea"/>
              <a:cs typeface="+mn-cs"/>
            </a:rPr>
            <a:t>Colleges </a:t>
          </a:r>
        </a:p>
        <a:p>
          <a:r>
            <a:rPr lang="en-ZA" sz="1000" dirty="0">
              <a:solidFill>
                <a:sysClr val="window" lastClr="FFFFFF"/>
              </a:solidFill>
              <a:latin typeface="Calibri"/>
              <a:ea typeface="+mn-ea"/>
              <a:cs typeface="+mn-cs"/>
            </a:rPr>
            <a:t>320 679</a:t>
          </a:r>
        </a:p>
      </dgm:t>
    </dgm:pt>
    <dgm:pt modelId="{5FA04A95-E730-42D5-B80D-E0997733558C}" type="parTrans" cxnId="{131AC456-E227-44B1-A739-9F27AF87A589}">
      <dgm:prSet/>
      <dgm:spPr/>
      <dgm:t>
        <a:bodyPr/>
        <a:lstStyle/>
        <a:p>
          <a:endParaRPr lang="en-ZA"/>
        </a:p>
      </dgm:t>
    </dgm:pt>
    <dgm:pt modelId="{E42438A5-70E9-40DA-842F-D2A1266330E1}" type="sibTrans" cxnId="{131AC456-E227-44B1-A739-9F27AF87A589}">
      <dgm:prSet/>
      <dgm:spPr/>
      <dgm:t>
        <a:bodyPr/>
        <a:lstStyle/>
        <a:p>
          <a:endParaRPr lang="en-ZA"/>
        </a:p>
      </dgm:t>
    </dgm:pt>
    <dgm:pt modelId="{1487EF5F-CBDB-493C-93E1-1FEEF63C53AD}">
      <dgm:prSet phldrT="[Text]" custT="1"/>
      <dgm:spPr>
        <a:xfrm>
          <a:off x="0" y="952500"/>
          <a:ext cx="2676525" cy="95250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ZA" sz="1000" dirty="0">
              <a:solidFill>
                <a:sysClr val="window" lastClr="FFFFFF"/>
              </a:solidFill>
              <a:latin typeface="Calibri"/>
              <a:ea typeface="+mn-ea"/>
              <a:cs typeface="+mn-cs"/>
            </a:rPr>
            <a:t>Universities </a:t>
          </a:r>
        </a:p>
        <a:p>
          <a:r>
            <a:rPr lang="en-ZA" sz="1000" dirty="0">
              <a:solidFill>
                <a:sysClr val="window" lastClr="FFFFFF"/>
              </a:solidFill>
              <a:latin typeface="Calibri"/>
              <a:ea typeface="+mn-ea"/>
              <a:cs typeface="+mn-cs"/>
            </a:rPr>
            <a:t>761 000</a:t>
          </a:r>
        </a:p>
      </dgm:t>
    </dgm:pt>
    <dgm:pt modelId="{86378489-528A-4CD1-842B-259A42DF8497}" type="parTrans" cxnId="{D7F46212-53B5-4B31-BE86-29FA9E080479}">
      <dgm:prSet/>
      <dgm:spPr/>
      <dgm:t>
        <a:bodyPr/>
        <a:lstStyle/>
        <a:p>
          <a:endParaRPr lang="en-ZA"/>
        </a:p>
      </dgm:t>
    </dgm:pt>
    <dgm:pt modelId="{31489B59-B0D1-4340-9C0C-3FD606645991}" type="sibTrans" cxnId="{D7F46212-53B5-4B31-BE86-29FA9E080479}">
      <dgm:prSet/>
      <dgm:spPr/>
      <dgm:t>
        <a:bodyPr/>
        <a:lstStyle/>
        <a:p>
          <a:endParaRPr lang="en-ZA"/>
        </a:p>
      </dgm:t>
    </dgm:pt>
    <dgm:pt modelId="{E73498A4-63E8-421D-ACA9-A200C3FDD6C4}" type="pres">
      <dgm:prSet presAssocID="{C2FD621E-A763-4203-95CB-2F14E350B23B}" presName="Name0" presStyleCnt="0">
        <dgm:presLayoutVars>
          <dgm:dir/>
          <dgm:animLvl val="lvl"/>
          <dgm:resizeHandles val="exact"/>
        </dgm:presLayoutVars>
      </dgm:prSet>
      <dgm:spPr/>
    </dgm:pt>
    <dgm:pt modelId="{E432F854-8699-4311-A471-1D3371DD8AA9}" type="pres">
      <dgm:prSet presAssocID="{45F2BE80-D96E-40BB-8F75-39AC01834A11}" presName="Name8" presStyleCnt="0"/>
      <dgm:spPr/>
    </dgm:pt>
    <dgm:pt modelId="{D0A20317-2CA3-4B0F-9FAD-531E33A65FFE}" type="pres">
      <dgm:prSet presAssocID="{45F2BE80-D96E-40BB-8F75-39AC01834A11}" presName="level" presStyleLbl="node1" presStyleIdx="0" presStyleCnt="2">
        <dgm:presLayoutVars>
          <dgm:chMax val="1"/>
          <dgm:bulletEnabled val="1"/>
        </dgm:presLayoutVars>
      </dgm:prSet>
      <dgm:spPr>
        <a:prstGeom prst="trapezoid">
          <a:avLst>
            <a:gd name="adj" fmla="val 70250"/>
          </a:avLst>
        </a:prstGeom>
      </dgm:spPr>
      <dgm:t>
        <a:bodyPr/>
        <a:lstStyle/>
        <a:p>
          <a:endParaRPr lang="en-ZA"/>
        </a:p>
      </dgm:t>
    </dgm:pt>
    <dgm:pt modelId="{58BDA9EE-2A44-4C95-A862-4DEC74380732}" type="pres">
      <dgm:prSet presAssocID="{45F2BE80-D96E-40BB-8F75-39AC01834A11}" presName="levelTx" presStyleLbl="revTx" presStyleIdx="0" presStyleCnt="0">
        <dgm:presLayoutVars>
          <dgm:chMax val="1"/>
          <dgm:bulletEnabled val="1"/>
        </dgm:presLayoutVars>
      </dgm:prSet>
      <dgm:spPr/>
      <dgm:t>
        <a:bodyPr/>
        <a:lstStyle/>
        <a:p>
          <a:endParaRPr lang="en-ZA"/>
        </a:p>
      </dgm:t>
    </dgm:pt>
    <dgm:pt modelId="{3A491BA7-7802-4AD8-8879-260BB3BCD008}" type="pres">
      <dgm:prSet presAssocID="{1487EF5F-CBDB-493C-93E1-1FEEF63C53AD}" presName="Name8" presStyleCnt="0"/>
      <dgm:spPr/>
    </dgm:pt>
    <dgm:pt modelId="{67C8D526-6EF6-4551-9D15-B1EBF158B4CA}" type="pres">
      <dgm:prSet presAssocID="{1487EF5F-CBDB-493C-93E1-1FEEF63C53AD}" presName="level" presStyleLbl="node1" presStyleIdx="1" presStyleCnt="2">
        <dgm:presLayoutVars>
          <dgm:chMax val="1"/>
          <dgm:bulletEnabled val="1"/>
        </dgm:presLayoutVars>
      </dgm:prSet>
      <dgm:spPr>
        <a:prstGeom prst="trapezoid">
          <a:avLst>
            <a:gd name="adj" fmla="val 70250"/>
          </a:avLst>
        </a:prstGeom>
      </dgm:spPr>
      <dgm:t>
        <a:bodyPr/>
        <a:lstStyle/>
        <a:p>
          <a:endParaRPr lang="en-ZA"/>
        </a:p>
      </dgm:t>
    </dgm:pt>
    <dgm:pt modelId="{62A6120C-E4D4-4DE6-8AA0-27A031B48D5B}" type="pres">
      <dgm:prSet presAssocID="{1487EF5F-CBDB-493C-93E1-1FEEF63C53AD}" presName="levelTx" presStyleLbl="revTx" presStyleIdx="0" presStyleCnt="0">
        <dgm:presLayoutVars>
          <dgm:chMax val="1"/>
          <dgm:bulletEnabled val="1"/>
        </dgm:presLayoutVars>
      </dgm:prSet>
      <dgm:spPr/>
      <dgm:t>
        <a:bodyPr/>
        <a:lstStyle/>
        <a:p>
          <a:endParaRPr lang="en-ZA"/>
        </a:p>
      </dgm:t>
    </dgm:pt>
  </dgm:ptLst>
  <dgm:cxnLst>
    <dgm:cxn modelId="{3F36CACF-D5AA-487A-81C8-682FAB184A39}" type="presOf" srcId="{1487EF5F-CBDB-493C-93E1-1FEEF63C53AD}" destId="{67C8D526-6EF6-4551-9D15-B1EBF158B4CA}" srcOrd="0" destOrd="0" presId="urn:microsoft.com/office/officeart/2005/8/layout/pyramid1"/>
    <dgm:cxn modelId="{D7F46212-53B5-4B31-BE86-29FA9E080479}" srcId="{C2FD621E-A763-4203-95CB-2F14E350B23B}" destId="{1487EF5F-CBDB-493C-93E1-1FEEF63C53AD}" srcOrd="1" destOrd="0" parTransId="{86378489-528A-4CD1-842B-259A42DF8497}" sibTransId="{31489B59-B0D1-4340-9C0C-3FD606645991}"/>
    <dgm:cxn modelId="{647FC6B2-3646-4C58-83D0-EC41A1538A66}" type="presOf" srcId="{45F2BE80-D96E-40BB-8F75-39AC01834A11}" destId="{58BDA9EE-2A44-4C95-A862-4DEC74380732}" srcOrd="1" destOrd="0" presId="urn:microsoft.com/office/officeart/2005/8/layout/pyramid1"/>
    <dgm:cxn modelId="{1A1148F2-4B01-4639-BE53-6782F5A30129}" type="presOf" srcId="{45F2BE80-D96E-40BB-8F75-39AC01834A11}" destId="{D0A20317-2CA3-4B0F-9FAD-531E33A65FFE}" srcOrd="0" destOrd="0" presId="urn:microsoft.com/office/officeart/2005/8/layout/pyramid1"/>
    <dgm:cxn modelId="{131AC456-E227-44B1-A739-9F27AF87A589}" srcId="{C2FD621E-A763-4203-95CB-2F14E350B23B}" destId="{45F2BE80-D96E-40BB-8F75-39AC01834A11}" srcOrd="0" destOrd="0" parTransId="{5FA04A95-E730-42D5-B80D-E0997733558C}" sibTransId="{E42438A5-70E9-40DA-842F-D2A1266330E1}"/>
    <dgm:cxn modelId="{A7759F23-BC5A-41E8-AA87-A58BD7690D99}" type="presOf" srcId="{1487EF5F-CBDB-493C-93E1-1FEEF63C53AD}" destId="{62A6120C-E4D4-4DE6-8AA0-27A031B48D5B}" srcOrd="1" destOrd="0" presId="urn:microsoft.com/office/officeart/2005/8/layout/pyramid1"/>
    <dgm:cxn modelId="{21B65930-A5DC-4A42-9CA0-79F3DF184923}" type="presOf" srcId="{C2FD621E-A763-4203-95CB-2F14E350B23B}" destId="{E73498A4-63E8-421D-ACA9-A200C3FDD6C4}" srcOrd="0" destOrd="0" presId="urn:microsoft.com/office/officeart/2005/8/layout/pyramid1"/>
    <dgm:cxn modelId="{C54F8134-0BF5-41D8-A4CD-35F297F3A4B6}" type="presParOf" srcId="{E73498A4-63E8-421D-ACA9-A200C3FDD6C4}" destId="{E432F854-8699-4311-A471-1D3371DD8AA9}" srcOrd="0" destOrd="0" presId="urn:microsoft.com/office/officeart/2005/8/layout/pyramid1"/>
    <dgm:cxn modelId="{7D55A4B4-1CEB-43EE-9407-2ADFF0DC69EA}" type="presParOf" srcId="{E432F854-8699-4311-A471-1D3371DD8AA9}" destId="{D0A20317-2CA3-4B0F-9FAD-531E33A65FFE}" srcOrd="0" destOrd="0" presId="urn:microsoft.com/office/officeart/2005/8/layout/pyramid1"/>
    <dgm:cxn modelId="{A2DACD32-A0AB-4E85-9738-9B0067E8F56D}" type="presParOf" srcId="{E432F854-8699-4311-A471-1D3371DD8AA9}" destId="{58BDA9EE-2A44-4C95-A862-4DEC74380732}" srcOrd="1" destOrd="0" presId="urn:microsoft.com/office/officeart/2005/8/layout/pyramid1"/>
    <dgm:cxn modelId="{219877CC-05E0-4FC4-A1E5-633EF664DFE6}" type="presParOf" srcId="{E73498A4-63E8-421D-ACA9-A200C3FDD6C4}" destId="{3A491BA7-7802-4AD8-8879-260BB3BCD008}" srcOrd="1" destOrd="0" presId="urn:microsoft.com/office/officeart/2005/8/layout/pyramid1"/>
    <dgm:cxn modelId="{3F46D87D-74C9-4FD1-86B0-E919DC1F3F83}" type="presParOf" srcId="{3A491BA7-7802-4AD8-8879-260BB3BCD008}" destId="{67C8D526-6EF6-4551-9D15-B1EBF158B4CA}" srcOrd="0" destOrd="0" presId="urn:microsoft.com/office/officeart/2005/8/layout/pyramid1"/>
    <dgm:cxn modelId="{D025E2B2-18A0-42B9-8CEE-BCB4F65C8E37}" type="presParOf" srcId="{3A491BA7-7802-4AD8-8879-260BB3BCD008}" destId="{62A6120C-E4D4-4DE6-8AA0-27A031B48D5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E5FFA3-1C5F-45D0-92D9-8C1CAA565937}" type="doc">
      <dgm:prSet loTypeId="urn:microsoft.com/office/officeart/2005/8/layout/pyramid1" loCatId="pyramid" qsTypeId="urn:microsoft.com/office/officeart/2005/8/quickstyle/simple1" qsCatId="simple" csTypeId="urn:microsoft.com/office/officeart/2005/8/colors/accent1_2" csCatId="accent1" phldr="1"/>
      <dgm:spPr/>
    </dgm:pt>
    <dgm:pt modelId="{FDB3571C-ACD2-4E02-B23E-F5FEF41C7978}">
      <dgm:prSet phldrT="[Text]" custT="1"/>
      <dgm:spPr>
        <a:xfrm>
          <a:off x="0" y="985837"/>
          <a:ext cx="2838450" cy="985837"/>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ZA" sz="1000" dirty="0">
              <a:solidFill>
                <a:sysClr val="window" lastClr="FFFFFF"/>
              </a:solidFill>
              <a:latin typeface="Calibri"/>
              <a:ea typeface="+mn-ea"/>
              <a:cs typeface="+mn-cs"/>
            </a:rPr>
            <a:t>Universities </a:t>
          </a:r>
        </a:p>
        <a:p>
          <a:r>
            <a:rPr lang="en-ZA" sz="1000" dirty="0">
              <a:solidFill>
                <a:sysClr val="window" lastClr="FFFFFF"/>
              </a:solidFill>
              <a:latin typeface="Calibri"/>
              <a:ea typeface="+mn-ea"/>
              <a:cs typeface="+mn-cs"/>
            </a:rPr>
            <a:t>953 373</a:t>
          </a:r>
        </a:p>
      </dgm:t>
    </dgm:pt>
    <dgm:pt modelId="{27DB8A52-923D-42B1-B980-9515B7EBC14C}" type="parTrans" cxnId="{68086C36-E273-4016-9236-C60FC0DCF112}">
      <dgm:prSet/>
      <dgm:spPr/>
      <dgm:t>
        <a:bodyPr/>
        <a:lstStyle/>
        <a:p>
          <a:endParaRPr lang="en-ZA"/>
        </a:p>
      </dgm:t>
    </dgm:pt>
    <dgm:pt modelId="{E959F710-C84A-4152-89BF-B5007907F3C5}" type="sibTrans" cxnId="{68086C36-E273-4016-9236-C60FC0DCF112}">
      <dgm:prSet/>
      <dgm:spPr/>
      <dgm:t>
        <a:bodyPr/>
        <a:lstStyle/>
        <a:p>
          <a:endParaRPr lang="en-ZA"/>
        </a:p>
      </dgm:t>
    </dgm:pt>
    <dgm:pt modelId="{8C6AA52A-72DA-4904-A7BB-4150767625F1}">
      <dgm:prSet custT="1"/>
      <dgm:spPr>
        <a:xfrm>
          <a:off x="709612" y="0"/>
          <a:ext cx="1419225" cy="985837"/>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ZA" sz="900" dirty="0">
              <a:solidFill>
                <a:sysClr val="window" lastClr="FFFFFF"/>
              </a:solidFill>
              <a:latin typeface="Calibri"/>
              <a:ea typeface="+mn-ea"/>
              <a:cs typeface="+mn-cs"/>
            </a:rPr>
            <a:t>FET </a:t>
          </a:r>
        </a:p>
        <a:p>
          <a:r>
            <a:rPr lang="en-ZA" sz="900" dirty="0">
              <a:solidFill>
                <a:sysClr val="window" lastClr="FFFFFF"/>
              </a:solidFill>
              <a:latin typeface="Calibri"/>
              <a:ea typeface="+mn-ea"/>
              <a:cs typeface="+mn-cs"/>
            </a:rPr>
            <a:t>Colleges </a:t>
          </a:r>
        </a:p>
        <a:p>
          <a:r>
            <a:rPr lang="en-ZA" sz="900" dirty="0">
              <a:solidFill>
                <a:sysClr val="window" lastClr="FFFFFF"/>
              </a:solidFill>
              <a:latin typeface="Calibri"/>
              <a:ea typeface="+mn-ea"/>
              <a:cs typeface="+mn-cs"/>
            </a:rPr>
            <a:t>509 643</a:t>
          </a:r>
        </a:p>
      </dgm:t>
    </dgm:pt>
    <dgm:pt modelId="{65855EEC-F37E-4CDE-800D-64AF10F9E99B}" type="parTrans" cxnId="{3461069C-4617-49EA-B063-DE1640DCC087}">
      <dgm:prSet/>
      <dgm:spPr/>
      <dgm:t>
        <a:bodyPr/>
        <a:lstStyle/>
        <a:p>
          <a:endParaRPr lang="en-ZA"/>
        </a:p>
      </dgm:t>
    </dgm:pt>
    <dgm:pt modelId="{9639AEC3-0861-40FF-B50D-60F8C4798025}" type="sibTrans" cxnId="{3461069C-4617-49EA-B063-DE1640DCC087}">
      <dgm:prSet/>
      <dgm:spPr/>
      <dgm:t>
        <a:bodyPr/>
        <a:lstStyle/>
        <a:p>
          <a:endParaRPr lang="en-ZA"/>
        </a:p>
      </dgm:t>
    </dgm:pt>
    <dgm:pt modelId="{5E7530A5-B81D-4B98-AB74-76693B5124FA}" type="pres">
      <dgm:prSet presAssocID="{02E5FFA3-1C5F-45D0-92D9-8C1CAA565937}" presName="Name0" presStyleCnt="0">
        <dgm:presLayoutVars>
          <dgm:dir/>
          <dgm:animLvl val="lvl"/>
          <dgm:resizeHandles val="exact"/>
        </dgm:presLayoutVars>
      </dgm:prSet>
      <dgm:spPr/>
    </dgm:pt>
    <dgm:pt modelId="{3A47BD19-F50D-43C8-8939-7488D809A1B4}" type="pres">
      <dgm:prSet presAssocID="{8C6AA52A-72DA-4904-A7BB-4150767625F1}" presName="Name8" presStyleCnt="0"/>
      <dgm:spPr/>
    </dgm:pt>
    <dgm:pt modelId="{D4DC947C-722A-49ED-B350-4884D7BF3603}" type="pres">
      <dgm:prSet presAssocID="{8C6AA52A-72DA-4904-A7BB-4150767625F1}" presName="level" presStyleLbl="node1" presStyleIdx="0" presStyleCnt="2">
        <dgm:presLayoutVars>
          <dgm:chMax val="1"/>
          <dgm:bulletEnabled val="1"/>
        </dgm:presLayoutVars>
      </dgm:prSet>
      <dgm:spPr>
        <a:prstGeom prst="trapezoid">
          <a:avLst>
            <a:gd name="adj" fmla="val 71981"/>
          </a:avLst>
        </a:prstGeom>
      </dgm:spPr>
      <dgm:t>
        <a:bodyPr/>
        <a:lstStyle/>
        <a:p>
          <a:endParaRPr lang="en-ZA"/>
        </a:p>
      </dgm:t>
    </dgm:pt>
    <dgm:pt modelId="{3F13C4C2-D0E8-4C79-BCDD-AB9DC6E2C14C}" type="pres">
      <dgm:prSet presAssocID="{8C6AA52A-72DA-4904-A7BB-4150767625F1}" presName="levelTx" presStyleLbl="revTx" presStyleIdx="0" presStyleCnt="0">
        <dgm:presLayoutVars>
          <dgm:chMax val="1"/>
          <dgm:bulletEnabled val="1"/>
        </dgm:presLayoutVars>
      </dgm:prSet>
      <dgm:spPr/>
      <dgm:t>
        <a:bodyPr/>
        <a:lstStyle/>
        <a:p>
          <a:endParaRPr lang="en-ZA"/>
        </a:p>
      </dgm:t>
    </dgm:pt>
    <dgm:pt modelId="{D0EB369A-DF0A-47EB-80C0-8D4211E46975}" type="pres">
      <dgm:prSet presAssocID="{FDB3571C-ACD2-4E02-B23E-F5FEF41C7978}" presName="Name8" presStyleCnt="0"/>
      <dgm:spPr/>
    </dgm:pt>
    <dgm:pt modelId="{5FB9927E-1BB0-46C4-9BC6-EB394EF2A05E}" type="pres">
      <dgm:prSet presAssocID="{FDB3571C-ACD2-4E02-B23E-F5FEF41C7978}" presName="level" presStyleLbl="node1" presStyleIdx="1" presStyleCnt="2">
        <dgm:presLayoutVars>
          <dgm:chMax val="1"/>
          <dgm:bulletEnabled val="1"/>
        </dgm:presLayoutVars>
      </dgm:prSet>
      <dgm:spPr>
        <a:prstGeom prst="trapezoid">
          <a:avLst>
            <a:gd name="adj" fmla="val 71981"/>
          </a:avLst>
        </a:prstGeom>
      </dgm:spPr>
      <dgm:t>
        <a:bodyPr/>
        <a:lstStyle/>
        <a:p>
          <a:endParaRPr lang="en-ZA"/>
        </a:p>
      </dgm:t>
    </dgm:pt>
    <dgm:pt modelId="{FE6AD6FE-CABE-4434-9B3E-2B9E4DBE9F17}" type="pres">
      <dgm:prSet presAssocID="{FDB3571C-ACD2-4E02-B23E-F5FEF41C7978}" presName="levelTx" presStyleLbl="revTx" presStyleIdx="0" presStyleCnt="0">
        <dgm:presLayoutVars>
          <dgm:chMax val="1"/>
          <dgm:bulletEnabled val="1"/>
        </dgm:presLayoutVars>
      </dgm:prSet>
      <dgm:spPr/>
      <dgm:t>
        <a:bodyPr/>
        <a:lstStyle/>
        <a:p>
          <a:endParaRPr lang="en-ZA"/>
        </a:p>
      </dgm:t>
    </dgm:pt>
  </dgm:ptLst>
  <dgm:cxnLst>
    <dgm:cxn modelId="{38C8F1DC-9D4D-4505-8279-00641A438DD9}" type="presOf" srcId="{8C6AA52A-72DA-4904-A7BB-4150767625F1}" destId="{D4DC947C-722A-49ED-B350-4884D7BF3603}" srcOrd="0" destOrd="0" presId="urn:microsoft.com/office/officeart/2005/8/layout/pyramid1"/>
    <dgm:cxn modelId="{D6C2086B-DEFE-49A5-9396-F0A8DCBEC6E6}" type="presOf" srcId="{FDB3571C-ACD2-4E02-B23E-F5FEF41C7978}" destId="{FE6AD6FE-CABE-4434-9B3E-2B9E4DBE9F17}" srcOrd="1" destOrd="0" presId="urn:microsoft.com/office/officeart/2005/8/layout/pyramid1"/>
    <dgm:cxn modelId="{C4959AEB-5E30-4AED-A2C2-B6E634011216}" type="presOf" srcId="{FDB3571C-ACD2-4E02-B23E-F5FEF41C7978}" destId="{5FB9927E-1BB0-46C4-9BC6-EB394EF2A05E}" srcOrd="0" destOrd="0" presId="urn:microsoft.com/office/officeart/2005/8/layout/pyramid1"/>
    <dgm:cxn modelId="{72778D60-3519-4FE5-9EE3-516CBEDED17A}" type="presOf" srcId="{02E5FFA3-1C5F-45D0-92D9-8C1CAA565937}" destId="{5E7530A5-B81D-4B98-AB74-76693B5124FA}" srcOrd="0" destOrd="0" presId="urn:microsoft.com/office/officeart/2005/8/layout/pyramid1"/>
    <dgm:cxn modelId="{1ADA5663-3EBB-4951-8AF1-074BE5665133}" type="presOf" srcId="{8C6AA52A-72DA-4904-A7BB-4150767625F1}" destId="{3F13C4C2-D0E8-4C79-BCDD-AB9DC6E2C14C}" srcOrd="1" destOrd="0" presId="urn:microsoft.com/office/officeart/2005/8/layout/pyramid1"/>
    <dgm:cxn modelId="{3461069C-4617-49EA-B063-DE1640DCC087}" srcId="{02E5FFA3-1C5F-45D0-92D9-8C1CAA565937}" destId="{8C6AA52A-72DA-4904-A7BB-4150767625F1}" srcOrd="0" destOrd="0" parTransId="{65855EEC-F37E-4CDE-800D-64AF10F9E99B}" sibTransId="{9639AEC3-0861-40FF-B50D-60F8C4798025}"/>
    <dgm:cxn modelId="{68086C36-E273-4016-9236-C60FC0DCF112}" srcId="{02E5FFA3-1C5F-45D0-92D9-8C1CAA565937}" destId="{FDB3571C-ACD2-4E02-B23E-F5FEF41C7978}" srcOrd="1" destOrd="0" parTransId="{27DB8A52-923D-42B1-B980-9515B7EBC14C}" sibTransId="{E959F710-C84A-4152-89BF-B5007907F3C5}"/>
    <dgm:cxn modelId="{72B4CF56-0B28-40D8-B875-2A7788250019}" type="presParOf" srcId="{5E7530A5-B81D-4B98-AB74-76693B5124FA}" destId="{3A47BD19-F50D-43C8-8939-7488D809A1B4}" srcOrd="0" destOrd="0" presId="urn:microsoft.com/office/officeart/2005/8/layout/pyramid1"/>
    <dgm:cxn modelId="{2BB043FF-EE80-4784-9261-4923573895BB}" type="presParOf" srcId="{3A47BD19-F50D-43C8-8939-7488D809A1B4}" destId="{D4DC947C-722A-49ED-B350-4884D7BF3603}" srcOrd="0" destOrd="0" presId="urn:microsoft.com/office/officeart/2005/8/layout/pyramid1"/>
    <dgm:cxn modelId="{91B592D2-827B-486D-B0F9-8B06F20F1B7D}" type="presParOf" srcId="{3A47BD19-F50D-43C8-8939-7488D809A1B4}" destId="{3F13C4C2-D0E8-4C79-BCDD-AB9DC6E2C14C}" srcOrd="1" destOrd="0" presId="urn:microsoft.com/office/officeart/2005/8/layout/pyramid1"/>
    <dgm:cxn modelId="{6D6795AA-0DEF-43D6-A4E9-DC21BE5D3217}" type="presParOf" srcId="{5E7530A5-B81D-4B98-AB74-76693B5124FA}" destId="{D0EB369A-DF0A-47EB-80C0-8D4211E46975}" srcOrd="1" destOrd="0" presId="urn:microsoft.com/office/officeart/2005/8/layout/pyramid1"/>
    <dgm:cxn modelId="{D8C9C89C-5D63-4846-AB36-F510A0650CA2}" type="presParOf" srcId="{D0EB369A-DF0A-47EB-80C0-8D4211E46975}" destId="{5FB9927E-1BB0-46C4-9BC6-EB394EF2A05E}" srcOrd="0" destOrd="0" presId="urn:microsoft.com/office/officeart/2005/8/layout/pyramid1"/>
    <dgm:cxn modelId="{2BB4274C-C72B-436B-8398-B98985351C15}" type="presParOf" srcId="{D0EB369A-DF0A-47EB-80C0-8D4211E46975}" destId="{FE6AD6FE-CABE-4434-9B3E-2B9E4DBE9F17}"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41D60F-8FBA-4628-818D-FAD024F964D2}" type="doc">
      <dgm:prSet loTypeId="urn:microsoft.com/office/officeart/2005/8/layout/pyramid3" loCatId="pyramid" qsTypeId="urn:microsoft.com/office/officeart/2005/8/quickstyle/simple1" qsCatId="simple" csTypeId="urn:microsoft.com/office/officeart/2005/8/colors/accent1_2" csCatId="accent1" phldr="1"/>
      <dgm:spPr/>
    </dgm:pt>
    <dgm:pt modelId="{2B76A258-F46F-4D83-B0FE-15E7BD30B00E}">
      <dgm:prSet phldrT="[Text]" custT="1"/>
      <dgm:spPr>
        <a:xfrm rot="10800000">
          <a:off x="0" y="0"/>
          <a:ext cx="2819400" cy="102870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lstStyle/>
        <a:p>
          <a:r>
            <a:rPr lang="en-ZA" sz="1000" dirty="0" smtClean="0">
              <a:solidFill>
                <a:sysClr val="window" lastClr="FFFFFF"/>
              </a:solidFill>
              <a:latin typeface="Calibri"/>
              <a:ea typeface="+mn-ea"/>
              <a:cs typeface="+mn-cs"/>
            </a:rPr>
            <a:t>TVET Colleges</a:t>
          </a:r>
        </a:p>
        <a:p>
          <a:r>
            <a:rPr lang="en-ZA" sz="1000" dirty="0" smtClean="0">
              <a:solidFill>
                <a:sysClr val="window" lastClr="FFFFFF"/>
              </a:solidFill>
              <a:latin typeface="Calibri"/>
              <a:ea typeface="+mn-ea"/>
              <a:cs typeface="+mn-cs"/>
            </a:rPr>
            <a:t>  2.5 million</a:t>
          </a:r>
          <a:endParaRPr lang="en-ZA" sz="1000" dirty="0">
            <a:solidFill>
              <a:sysClr val="window" lastClr="FFFFFF"/>
            </a:solidFill>
            <a:latin typeface="Calibri"/>
            <a:ea typeface="+mn-ea"/>
            <a:cs typeface="+mn-cs"/>
          </a:endParaRPr>
        </a:p>
      </dgm:t>
    </dgm:pt>
    <dgm:pt modelId="{2110F623-E47A-4027-A2AF-B90422158FB6}" type="parTrans" cxnId="{69EF6AC5-C94B-4AA4-971D-A6811CF9F7DE}">
      <dgm:prSet/>
      <dgm:spPr/>
      <dgm:t>
        <a:bodyPr/>
        <a:lstStyle/>
        <a:p>
          <a:endParaRPr lang="en-ZA"/>
        </a:p>
      </dgm:t>
    </dgm:pt>
    <dgm:pt modelId="{E5B4D088-1A22-4480-B7BA-5B1163E71E44}" type="sibTrans" cxnId="{69EF6AC5-C94B-4AA4-971D-A6811CF9F7DE}">
      <dgm:prSet/>
      <dgm:spPr/>
      <dgm:t>
        <a:bodyPr/>
        <a:lstStyle/>
        <a:p>
          <a:endParaRPr lang="en-ZA"/>
        </a:p>
      </dgm:t>
    </dgm:pt>
    <dgm:pt modelId="{D6E49C6A-7D06-410E-AB2A-419527D83E05}">
      <dgm:prSet phldrT="[Text]" custT="1"/>
      <dgm:spPr>
        <a:xfrm rot="10800000">
          <a:off x="704850" y="1028699"/>
          <a:ext cx="1409700" cy="102870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lstStyle/>
        <a:p>
          <a:r>
            <a:rPr lang="en-ZA" sz="1000" dirty="0" smtClean="0">
              <a:solidFill>
                <a:sysClr val="window" lastClr="FFFFFF"/>
              </a:solidFill>
              <a:latin typeface="Calibri"/>
              <a:ea typeface="+mn-ea"/>
              <a:cs typeface="+mn-cs"/>
            </a:rPr>
            <a:t>Universities </a:t>
          </a:r>
        </a:p>
        <a:p>
          <a:r>
            <a:rPr lang="en-ZA" sz="1000" dirty="0" smtClean="0">
              <a:solidFill>
                <a:sysClr val="window" lastClr="FFFFFF"/>
              </a:solidFill>
              <a:latin typeface="Calibri"/>
              <a:ea typeface="+mn-ea"/>
              <a:cs typeface="+mn-cs"/>
            </a:rPr>
            <a:t> 1.6 million</a:t>
          </a:r>
          <a:endParaRPr lang="en-ZA" sz="1000" dirty="0">
            <a:solidFill>
              <a:sysClr val="window" lastClr="FFFFFF"/>
            </a:solidFill>
            <a:latin typeface="Calibri"/>
            <a:ea typeface="+mn-ea"/>
            <a:cs typeface="+mn-cs"/>
          </a:endParaRPr>
        </a:p>
      </dgm:t>
    </dgm:pt>
    <dgm:pt modelId="{8BCACC14-0C61-44E5-BB7B-BC0ABAD8327B}" type="parTrans" cxnId="{9D980CCC-C388-4BCF-A03F-A861136C4212}">
      <dgm:prSet/>
      <dgm:spPr/>
      <dgm:t>
        <a:bodyPr/>
        <a:lstStyle/>
        <a:p>
          <a:endParaRPr lang="en-ZA"/>
        </a:p>
      </dgm:t>
    </dgm:pt>
    <dgm:pt modelId="{8837E887-7176-4243-AFE5-A0203A5B2B7F}" type="sibTrans" cxnId="{9D980CCC-C388-4BCF-A03F-A861136C4212}">
      <dgm:prSet/>
      <dgm:spPr/>
      <dgm:t>
        <a:bodyPr/>
        <a:lstStyle/>
        <a:p>
          <a:endParaRPr lang="en-ZA"/>
        </a:p>
      </dgm:t>
    </dgm:pt>
    <dgm:pt modelId="{F0352A76-7070-4031-8A25-DF13DC2DD731}" type="pres">
      <dgm:prSet presAssocID="{AD41D60F-8FBA-4628-818D-FAD024F964D2}" presName="Name0" presStyleCnt="0">
        <dgm:presLayoutVars>
          <dgm:dir/>
          <dgm:animLvl val="lvl"/>
          <dgm:resizeHandles val="exact"/>
        </dgm:presLayoutVars>
      </dgm:prSet>
      <dgm:spPr/>
    </dgm:pt>
    <dgm:pt modelId="{E4C03B7D-F061-4773-9B0A-313AA536BA82}" type="pres">
      <dgm:prSet presAssocID="{2B76A258-F46F-4D83-B0FE-15E7BD30B00E}" presName="Name8" presStyleCnt="0"/>
      <dgm:spPr/>
    </dgm:pt>
    <dgm:pt modelId="{EB8128CC-DC29-4472-8F8B-97312C8CDE4B}" type="pres">
      <dgm:prSet presAssocID="{2B76A258-F46F-4D83-B0FE-15E7BD30B00E}" presName="level" presStyleLbl="node1" presStyleIdx="0" presStyleCnt="2">
        <dgm:presLayoutVars>
          <dgm:chMax val="1"/>
          <dgm:bulletEnabled val="1"/>
        </dgm:presLayoutVars>
      </dgm:prSet>
      <dgm:spPr>
        <a:prstGeom prst="trapezoid">
          <a:avLst>
            <a:gd name="adj" fmla="val 68519"/>
          </a:avLst>
        </a:prstGeom>
      </dgm:spPr>
      <dgm:t>
        <a:bodyPr/>
        <a:lstStyle/>
        <a:p>
          <a:endParaRPr lang="en-ZA"/>
        </a:p>
      </dgm:t>
    </dgm:pt>
    <dgm:pt modelId="{EEE151E6-4CE4-49CD-8200-4256AC9CE417}" type="pres">
      <dgm:prSet presAssocID="{2B76A258-F46F-4D83-B0FE-15E7BD30B00E}" presName="levelTx" presStyleLbl="revTx" presStyleIdx="0" presStyleCnt="0">
        <dgm:presLayoutVars>
          <dgm:chMax val="1"/>
          <dgm:bulletEnabled val="1"/>
        </dgm:presLayoutVars>
      </dgm:prSet>
      <dgm:spPr/>
      <dgm:t>
        <a:bodyPr/>
        <a:lstStyle/>
        <a:p>
          <a:endParaRPr lang="en-ZA"/>
        </a:p>
      </dgm:t>
    </dgm:pt>
    <dgm:pt modelId="{FDEC0195-2E99-41DD-94D7-0CF0597C211F}" type="pres">
      <dgm:prSet presAssocID="{D6E49C6A-7D06-410E-AB2A-419527D83E05}" presName="Name8" presStyleCnt="0"/>
      <dgm:spPr/>
    </dgm:pt>
    <dgm:pt modelId="{D3040461-1572-434F-AFB3-60A072F55C8A}" type="pres">
      <dgm:prSet presAssocID="{D6E49C6A-7D06-410E-AB2A-419527D83E05}" presName="level" presStyleLbl="node1" presStyleIdx="1" presStyleCnt="2">
        <dgm:presLayoutVars>
          <dgm:chMax val="1"/>
          <dgm:bulletEnabled val="1"/>
        </dgm:presLayoutVars>
      </dgm:prSet>
      <dgm:spPr>
        <a:prstGeom prst="trapezoid">
          <a:avLst>
            <a:gd name="adj" fmla="val 68519"/>
          </a:avLst>
        </a:prstGeom>
      </dgm:spPr>
      <dgm:t>
        <a:bodyPr/>
        <a:lstStyle/>
        <a:p>
          <a:endParaRPr lang="en-ZA"/>
        </a:p>
      </dgm:t>
    </dgm:pt>
    <dgm:pt modelId="{1350F352-E601-46D1-A6C9-590C0929E8FC}" type="pres">
      <dgm:prSet presAssocID="{D6E49C6A-7D06-410E-AB2A-419527D83E05}" presName="levelTx" presStyleLbl="revTx" presStyleIdx="0" presStyleCnt="0">
        <dgm:presLayoutVars>
          <dgm:chMax val="1"/>
          <dgm:bulletEnabled val="1"/>
        </dgm:presLayoutVars>
      </dgm:prSet>
      <dgm:spPr/>
      <dgm:t>
        <a:bodyPr/>
        <a:lstStyle/>
        <a:p>
          <a:endParaRPr lang="en-ZA"/>
        </a:p>
      </dgm:t>
    </dgm:pt>
  </dgm:ptLst>
  <dgm:cxnLst>
    <dgm:cxn modelId="{09679071-F426-4B6E-8516-DD6DD8B0D27A}" type="presOf" srcId="{2B76A258-F46F-4D83-B0FE-15E7BD30B00E}" destId="{EEE151E6-4CE4-49CD-8200-4256AC9CE417}" srcOrd="1" destOrd="0" presId="urn:microsoft.com/office/officeart/2005/8/layout/pyramid3"/>
    <dgm:cxn modelId="{570A57BB-E677-48F2-B5E0-63861452220A}" type="presOf" srcId="{D6E49C6A-7D06-410E-AB2A-419527D83E05}" destId="{D3040461-1572-434F-AFB3-60A072F55C8A}" srcOrd="0" destOrd="0" presId="urn:microsoft.com/office/officeart/2005/8/layout/pyramid3"/>
    <dgm:cxn modelId="{9D980CCC-C388-4BCF-A03F-A861136C4212}" srcId="{AD41D60F-8FBA-4628-818D-FAD024F964D2}" destId="{D6E49C6A-7D06-410E-AB2A-419527D83E05}" srcOrd="1" destOrd="0" parTransId="{8BCACC14-0C61-44E5-BB7B-BC0ABAD8327B}" sibTransId="{8837E887-7176-4243-AFE5-A0203A5B2B7F}"/>
    <dgm:cxn modelId="{B03AB647-C8AB-4E60-8774-28F975592F17}" type="presOf" srcId="{D6E49C6A-7D06-410E-AB2A-419527D83E05}" destId="{1350F352-E601-46D1-A6C9-590C0929E8FC}" srcOrd="1" destOrd="0" presId="urn:microsoft.com/office/officeart/2005/8/layout/pyramid3"/>
    <dgm:cxn modelId="{1C6E8DFA-04D6-4417-8C59-4B4BFEE0BBD5}" type="presOf" srcId="{2B76A258-F46F-4D83-B0FE-15E7BD30B00E}" destId="{EB8128CC-DC29-4472-8F8B-97312C8CDE4B}" srcOrd="0" destOrd="0" presId="urn:microsoft.com/office/officeart/2005/8/layout/pyramid3"/>
    <dgm:cxn modelId="{DD1A33C1-8A51-4855-8047-8A59E42CE48B}" type="presOf" srcId="{AD41D60F-8FBA-4628-818D-FAD024F964D2}" destId="{F0352A76-7070-4031-8A25-DF13DC2DD731}" srcOrd="0" destOrd="0" presId="urn:microsoft.com/office/officeart/2005/8/layout/pyramid3"/>
    <dgm:cxn modelId="{69EF6AC5-C94B-4AA4-971D-A6811CF9F7DE}" srcId="{AD41D60F-8FBA-4628-818D-FAD024F964D2}" destId="{2B76A258-F46F-4D83-B0FE-15E7BD30B00E}" srcOrd="0" destOrd="0" parTransId="{2110F623-E47A-4027-A2AF-B90422158FB6}" sibTransId="{E5B4D088-1A22-4480-B7BA-5B1163E71E44}"/>
    <dgm:cxn modelId="{FDDF9E9F-A047-4041-BF8B-6FC532B38E66}" type="presParOf" srcId="{F0352A76-7070-4031-8A25-DF13DC2DD731}" destId="{E4C03B7D-F061-4773-9B0A-313AA536BA82}" srcOrd="0" destOrd="0" presId="urn:microsoft.com/office/officeart/2005/8/layout/pyramid3"/>
    <dgm:cxn modelId="{7BC21387-5402-4059-8535-2884901F0D26}" type="presParOf" srcId="{E4C03B7D-F061-4773-9B0A-313AA536BA82}" destId="{EB8128CC-DC29-4472-8F8B-97312C8CDE4B}" srcOrd="0" destOrd="0" presId="urn:microsoft.com/office/officeart/2005/8/layout/pyramid3"/>
    <dgm:cxn modelId="{7D5C9F4C-2FE1-4B51-AB23-5FA3CDE3F29B}" type="presParOf" srcId="{E4C03B7D-F061-4773-9B0A-313AA536BA82}" destId="{EEE151E6-4CE4-49CD-8200-4256AC9CE417}" srcOrd="1" destOrd="0" presId="urn:microsoft.com/office/officeart/2005/8/layout/pyramid3"/>
    <dgm:cxn modelId="{94104CD6-5CC3-44C4-9323-065865599F65}" type="presParOf" srcId="{F0352A76-7070-4031-8A25-DF13DC2DD731}" destId="{FDEC0195-2E99-41DD-94D7-0CF0597C211F}" srcOrd="1" destOrd="0" presId="urn:microsoft.com/office/officeart/2005/8/layout/pyramid3"/>
    <dgm:cxn modelId="{C9EC2428-DF3B-41A0-A772-65B85C987A02}" type="presParOf" srcId="{FDEC0195-2E99-41DD-94D7-0CF0597C211F}" destId="{D3040461-1572-434F-AFB3-60A072F55C8A}" srcOrd="0" destOrd="0" presId="urn:microsoft.com/office/officeart/2005/8/layout/pyramid3"/>
    <dgm:cxn modelId="{59F3D983-4595-4777-91C0-BC30B030D438}" type="presParOf" srcId="{FDEC0195-2E99-41DD-94D7-0CF0597C211F}" destId="{1350F352-E601-46D1-A6C9-590C0929E8FC}" srcOrd="1" destOrd="0" presId="urn:microsoft.com/office/officeart/2005/8/layout/pyramid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20317-2CA3-4B0F-9FAD-531E33A65FFE}">
      <dsp:nvSpPr>
        <dsp:cNvPr id="0" name=""/>
        <dsp:cNvSpPr/>
      </dsp:nvSpPr>
      <dsp:spPr>
        <a:xfrm>
          <a:off x="669131" y="0"/>
          <a:ext cx="1338262" cy="1160668"/>
        </a:xfrm>
        <a:prstGeom prst="trapezoid">
          <a:avLst>
            <a:gd name="adj" fmla="val 7025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kern="1200" dirty="0">
              <a:solidFill>
                <a:sysClr val="window" lastClr="FFFFFF"/>
              </a:solidFill>
              <a:latin typeface="Calibri"/>
              <a:ea typeface="+mn-ea"/>
              <a:cs typeface="+mn-cs"/>
            </a:rPr>
            <a:t>FET </a:t>
          </a:r>
        </a:p>
        <a:p>
          <a:pPr lvl="0" algn="ctr" defTabSz="444500">
            <a:lnSpc>
              <a:spcPct val="90000"/>
            </a:lnSpc>
            <a:spcBef>
              <a:spcPct val="0"/>
            </a:spcBef>
            <a:spcAft>
              <a:spcPct val="35000"/>
            </a:spcAft>
          </a:pPr>
          <a:r>
            <a:rPr lang="en-ZA" sz="1000" kern="1200" dirty="0">
              <a:solidFill>
                <a:sysClr val="window" lastClr="FFFFFF"/>
              </a:solidFill>
              <a:latin typeface="Calibri"/>
              <a:ea typeface="+mn-ea"/>
              <a:cs typeface="+mn-cs"/>
            </a:rPr>
            <a:t>Colleges </a:t>
          </a:r>
        </a:p>
        <a:p>
          <a:pPr lvl="0" algn="ctr" defTabSz="444500">
            <a:lnSpc>
              <a:spcPct val="90000"/>
            </a:lnSpc>
            <a:spcBef>
              <a:spcPct val="0"/>
            </a:spcBef>
            <a:spcAft>
              <a:spcPct val="35000"/>
            </a:spcAft>
          </a:pPr>
          <a:r>
            <a:rPr lang="en-ZA" sz="1000" kern="1200" dirty="0">
              <a:solidFill>
                <a:sysClr val="window" lastClr="FFFFFF"/>
              </a:solidFill>
              <a:latin typeface="Calibri"/>
              <a:ea typeface="+mn-ea"/>
              <a:cs typeface="+mn-cs"/>
            </a:rPr>
            <a:t>320 679</a:t>
          </a:r>
        </a:p>
      </dsp:txBody>
      <dsp:txXfrm>
        <a:off x="669131" y="0"/>
        <a:ext cx="1338262" cy="1160668"/>
      </dsp:txXfrm>
    </dsp:sp>
    <dsp:sp modelId="{67C8D526-6EF6-4551-9D15-B1EBF158B4CA}">
      <dsp:nvSpPr>
        <dsp:cNvPr id="0" name=""/>
        <dsp:cNvSpPr/>
      </dsp:nvSpPr>
      <dsp:spPr>
        <a:xfrm>
          <a:off x="0" y="1160668"/>
          <a:ext cx="2676525" cy="1160668"/>
        </a:xfrm>
        <a:prstGeom prst="trapezoid">
          <a:avLst>
            <a:gd name="adj" fmla="val 7025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kern="1200" dirty="0">
              <a:solidFill>
                <a:sysClr val="window" lastClr="FFFFFF"/>
              </a:solidFill>
              <a:latin typeface="Calibri"/>
              <a:ea typeface="+mn-ea"/>
              <a:cs typeface="+mn-cs"/>
            </a:rPr>
            <a:t>Universities </a:t>
          </a:r>
        </a:p>
        <a:p>
          <a:pPr lvl="0" algn="ctr" defTabSz="444500">
            <a:lnSpc>
              <a:spcPct val="90000"/>
            </a:lnSpc>
            <a:spcBef>
              <a:spcPct val="0"/>
            </a:spcBef>
            <a:spcAft>
              <a:spcPct val="35000"/>
            </a:spcAft>
          </a:pPr>
          <a:r>
            <a:rPr lang="en-ZA" sz="1000" kern="1200" dirty="0">
              <a:solidFill>
                <a:sysClr val="window" lastClr="FFFFFF"/>
              </a:solidFill>
              <a:latin typeface="Calibri"/>
              <a:ea typeface="+mn-ea"/>
              <a:cs typeface="+mn-cs"/>
            </a:rPr>
            <a:t>761 000</a:t>
          </a:r>
        </a:p>
      </dsp:txBody>
      <dsp:txXfrm>
        <a:off x="468391" y="1160668"/>
        <a:ext cx="1739741" cy="11606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C947C-722A-49ED-B350-4884D7BF3603}">
      <dsp:nvSpPr>
        <dsp:cNvPr id="0" name=""/>
        <dsp:cNvSpPr/>
      </dsp:nvSpPr>
      <dsp:spPr>
        <a:xfrm>
          <a:off x="709612" y="0"/>
          <a:ext cx="1419225" cy="1201291"/>
        </a:xfrm>
        <a:prstGeom prst="trapezoid">
          <a:avLst>
            <a:gd name="adj" fmla="val 71981"/>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ZA" sz="900" kern="1200" dirty="0">
              <a:solidFill>
                <a:sysClr val="window" lastClr="FFFFFF"/>
              </a:solidFill>
              <a:latin typeface="Calibri"/>
              <a:ea typeface="+mn-ea"/>
              <a:cs typeface="+mn-cs"/>
            </a:rPr>
            <a:t>FET </a:t>
          </a:r>
        </a:p>
        <a:p>
          <a:pPr lvl="0" algn="ctr" defTabSz="400050">
            <a:lnSpc>
              <a:spcPct val="90000"/>
            </a:lnSpc>
            <a:spcBef>
              <a:spcPct val="0"/>
            </a:spcBef>
            <a:spcAft>
              <a:spcPct val="35000"/>
            </a:spcAft>
          </a:pPr>
          <a:r>
            <a:rPr lang="en-ZA" sz="900" kern="1200" dirty="0">
              <a:solidFill>
                <a:sysClr val="window" lastClr="FFFFFF"/>
              </a:solidFill>
              <a:latin typeface="Calibri"/>
              <a:ea typeface="+mn-ea"/>
              <a:cs typeface="+mn-cs"/>
            </a:rPr>
            <a:t>Colleges </a:t>
          </a:r>
        </a:p>
        <a:p>
          <a:pPr lvl="0" algn="ctr" defTabSz="400050">
            <a:lnSpc>
              <a:spcPct val="90000"/>
            </a:lnSpc>
            <a:spcBef>
              <a:spcPct val="0"/>
            </a:spcBef>
            <a:spcAft>
              <a:spcPct val="35000"/>
            </a:spcAft>
          </a:pPr>
          <a:r>
            <a:rPr lang="en-ZA" sz="900" kern="1200" dirty="0">
              <a:solidFill>
                <a:sysClr val="window" lastClr="FFFFFF"/>
              </a:solidFill>
              <a:latin typeface="Calibri"/>
              <a:ea typeface="+mn-ea"/>
              <a:cs typeface="+mn-cs"/>
            </a:rPr>
            <a:t>509 643</a:t>
          </a:r>
        </a:p>
      </dsp:txBody>
      <dsp:txXfrm>
        <a:off x="709612" y="0"/>
        <a:ext cx="1419225" cy="1201291"/>
      </dsp:txXfrm>
    </dsp:sp>
    <dsp:sp modelId="{5FB9927E-1BB0-46C4-9BC6-EB394EF2A05E}">
      <dsp:nvSpPr>
        <dsp:cNvPr id="0" name=""/>
        <dsp:cNvSpPr/>
      </dsp:nvSpPr>
      <dsp:spPr>
        <a:xfrm>
          <a:off x="0" y="1201291"/>
          <a:ext cx="2838450" cy="1201291"/>
        </a:xfrm>
        <a:prstGeom prst="trapezoid">
          <a:avLst>
            <a:gd name="adj" fmla="val 71981"/>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kern="1200" dirty="0">
              <a:solidFill>
                <a:sysClr val="window" lastClr="FFFFFF"/>
              </a:solidFill>
              <a:latin typeface="Calibri"/>
              <a:ea typeface="+mn-ea"/>
              <a:cs typeface="+mn-cs"/>
            </a:rPr>
            <a:t>Universities </a:t>
          </a:r>
        </a:p>
        <a:p>
          <a:pPr lvl="0" algn="ctr" defTabSz="444500">
            <a:lnSpc>
              <a:spcPct val="90000"/>
            </a:lnSpc>
            <a:spcBef>
              <a:spcPct val="0"/>
            </a:spcBef>
            <a:spcAft>
              <a:spcPct val="35000"/>
            </a:spcAft>
          </a:pPr>
          <a:r>
            <a:rPr lang="en-ZA" sz="1000" kern="1200" dirty="0">
              <a:solidFill>
                <a:sysClr val="window" lastClr="FFFFFF"/>
              </a:solidFill>
              <a:latin typeface="Calibri"/>
              <a:ea typeface="+mn-ea"/>
              <a:cs typeface="+mn-cs"/>
            </a:rPr>
            <a:t>953 373</a:t>
          </a:r>
        </a:p>
      </dsp:txBody>
      <dsp:txXfrm>
        <a:off x="496728" y="1201291"/>
        <a:ext cx="1844992" cy="12012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128CC-DC29-4472-8F8B-97312C8CDE4B}">
      <dsp:nvSpPr>
        <dsp:cNvPr id="0" name=""/>
        <dsp:cNvSpPr/>
      </dsp:nvSpPr>
      <dsp:spPr>
        <a:xfrm rot="10800000">
          <a:off x="0" y="0"/>
          <a:ext cx="2819400" cy="1253521"/>
        </a:xfrm>
        <a:prstGeom prst="trapezoid">
          <a:avLst>
            <a:gd name="adj" fmla="val 68519"/>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ctr" defTabSz="444500">
            <a:lnSpc>
              <a:spcPct val="90000"/>
            </a:lnSpc>
            <a:spcBef>
              <a:spcPct val="0"/>
            </a:spcBef>
            <a:spcAft>
              <a:spcPct val="35000"/>
            </a:spcAft>
          </a:pPr>
          <a:r>
            <a:rPr lang="en-ZA" sz="1000" kern="1200" dirty="0" smtClean="0">
              <a:solidFill>
                <a:sysClr val="window" lastClr="FFFFFF"/>
              </a:solidFill>
              <a:latin typeface="Calibri"/>
              <a:ea typeface="+mn-ea"/>
              <a:cs typeface="+mn-cs"/>
            </a:rPr>
            <a:t>TVET Colleges</a:t>
          </a:r>
        </a:p>
        <a:p>
          <a:pPr lvl="0" algn="ctr" defTabSz="444500">
            <a:lnSpc>
              <a:spcPct val="90000"/>
            </a:lnSpc>
            <a:spcBef>
              <a:spcPct val="0"/>
            </a:spcBef>
            <a:spcAft>
              <a:spcPct val="35000"/>
            </a:spcAft>
          </a:pPr>
          <a:r>
            <a:rPr lang="en-ZA" sz="1000" kern="1200" dirty="0" smtClean="0">
              <a:solidFill>
                <a:sysClr val="window" lastClr="FFFFFF"/>
              </a:solidFill>
              <a:latin typeface="Calibri"/>
              <a:ea typeface="+mn-ea"/>
              <a:cs typeface="+mn-cs"/>
            </a:rPr>
            <a:t>  2.5 million</a:t>
          </a:r>
          <a:endParaRPr lang="en-ZA" sz="1000" kern="1200" dirty="0">
            <a:solidFill>
              <a:sysClr val="window" lastClr="FFFFFF"/>
            </a:solidFill>
            <a:latin typeface="Calibri"/>
            <a:ea typeface="+mn-ea"/>
            <a:cs typeface="+mn-cs"/>
          </a:endParaRPr>
        </a:p>
      </dsp:txBody>
      <dsp:txXfrm rot="-10800000">
        <a:off x="493394" y="0"/>
        <a:ext cx="1832610" cy="1253521"/>
      </dsp:txXfrm>
    </dsp:sp>
    <dsp:sp modelId="{D3040461-1572-434F-AFB3-60A072F55C8A}">
      <dsp:nvSpPr>
        <dsp:cNvPr id="0" name=""/>
        <dsp:cNvSpPr/>
      </dsp:nvSpPr>
      <dsp:spPr>
        <a:xfrm rot="10800000">
          <a:off x="704849" y="1253521"/>
          <a:ext cx="1409700" cy="1253521"/>
        </a:xfrm>
        <a:prstGeom prst="trapezoid">
          <a:avLst>
            <a:gd name="adj" fmla="val 68519"/>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ctr" defTabSz="444500">
            <a:lnSpc>
              <a:spcPct val="90000"/>
            </a:lnSpc>
            <a:spcBef>
              <a:spcPct val="0"/>
            </a:spcBef>
            <a:spcAft>
              <a:spcPct val="35000"/>
            </a:spcAft>
          </a:pPr>
          <a:r>
            <a:rPr lang="en-ZA" sz="1000" kern="1200" dirty="0" smtClean="0">
              <a:solidFill>
                <a:sysClr val="window" lastClr="FFFFFF"/>
              </a:solidFill>
              <a:latin typeface="Calibri"/>
              <a:ea typeface="+mn-ea"/>
              <a:cs typeface="+mn-cs"/>
            </a:rPr>
            <a:t>Universities </a:t>
          </a:r>
        </a:p>
        <a:p>
          <a:pPr lvl="0" algn="ctr" defTabSz="444500">
            <a:lnSpc>
              <a:spcPct val="90000"/>
            </a:lnSpc>
            <a:spcBef>
              <a:spcPct val="0"/>
            </a:spcBef>
            <a:spcAft>
              <a:spcPct val="35000"/>
            </a:spcAft>
          </a:pPr>
          <a:r>
            <a:rPr lang="en-ZA" sz="1000" kern="1200" dirty="0" smtClean="0">
              <a:solidFill>
                <a:sysClr val="window" lastClr="FFFFFF"/>
              </a:solidFill>
              <a:latin typeface="Calibri"/>
              <a:ea typeface="+mn-ea"/>
              <a:cs typeface="+mn-cs"/>
            </a:rPr>
            <a:t> 1.6 million</a:t>
          </a:r>
          <a:endParaRPr lang="en-ZA" sz="1000" kern="1200" dirty="0">
            <a:solidFill>
              <a:sysClr val="window" lastClr="FFFFFF"/>
            </a:solidFill>
            <a:latin typeface="Calibri"/>
            <a:ea typeface="+mn-ea"/>
            <a:cs typeface="+mn-cs"/>
          </a:endParaRPr>
        </a:p>
      </dsp:txBody>
      <dsp:txXfrm rot="-10800000">
        <a:off x="704849" y="1253521"/>
        <a:ext cx="1409700" cy="125352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33" tIns="45717" rIns="91433" bIns="45717" rtlCol="0"/>
          <a:lstStyle>
            <a:lvl1pPr algn="l">
              <a:defRPr sz="1200">
                <a:latin typeface="Arial" charset="0"/>
                <a:cs typeface="+mn-cs"/>
              </a:defRPr>
            </a:lvl1pPr>
          </a:lstStyle>
          <a:p>
            <a:pPr>
              <a:defRPr/>
            </a:pPr>
            <a:endParaRPr lang="en-ZA"/>
          </a:p>
        </p:txBody>
      </p:sp>
      <p:sp>
        <p:nvSpPr>
          <p:cNvPr id="3" name="Date Placeholder 2"/>
          <p:cNvSpPr>
            <a:spLocks noGrp="1"/>
          </p:cNvSpPr>
          <p:nvPr>
            <p:ph type="dt" sz="quarter" idx="1"/>
          </p:nvPr>
        </p:nvSpPr>
        <p:spPr>
          <a:xfrm>
            <a:off x="3851275" y="0"/>
            <a:ext cx="2944813" cy="496888"/>
          </a:xfrm>
          <a:prstGeom prst="rect">
            <a:avLst/>
          </a:prstGeom>
        </p:spPr>
        <p:txBody>
          <a:bodyPr vert="horz" lIns="91433" tIns="45717" rIns="91433" bIns="45717" rtlCol="0"/>
          <a:lstStyle>
            <a:lvl1pPr algn="r">
              <a:defRPr sz="1200">
                <a:latin typeface="Arial" charset="0"/>
                <a:cs typeface="+mn-cs"/>
              </a:defRPr>
            </a:lvl1pPr>
          </a:lstStyle>
          <a:p>
            <a:pPr>
              <a:defRPr/>
            </a:pPr>
            <a:fld id="{F9787F94-36A7-4B02-90DB-424AD9C68CF2}" type="datetimeFigureOut">
              <a:rPr lang="en-US"/>
              <a:pPr>
                <a:defRPr/>
              </a:pPr>
              <a:t>7/30/2014</a:t>
            </a:fld>
            <a:endParaRPr lang="en-ZA" dirty="0"/>
          </a:p>
        </p:txBody>
      </p:sp>
      <p:sp>
        <p:nvSpPr>
          <p:cNvPr id="4" name="Footer Placeholder 3"/>
          <p:cNvSpPr>
            <a:spLocks noGrp="1"/>
          </p:cNvSpPr>
          <p:nvPr>
            <p:ph type="ftr" sz="quarter" idx="2"/>
          </p:nvPr>
        </p:nvSpPr>
        <p:spPr>
          <a:xfrm>
            <a:off x="0" y="9428163"/>
            <a:ext cx="2944813" cy="496887"/>
          </a:xfrm>
          <a:prstGeom prst="rect">
            <a:avLst/>
          </a:prstGeom>
        </p:spPr>
        <p:txBody>
          <a:bodyPr vert="horz" lIns="91433" tIns="45717" rIns="91433" bIns="45717" rtlCol="0" anchor="b"/>
          <a:lstStyle>
            <a:lvl1pPr algn="l">
              <a:defRPr sz="1200">
                <a:latin typeface="Arial" charset="0"/>
                <a:cs typeface="+mn-cs"/>
              </a:defRPr>
            </a:lvl1pPr>
          </a:lstStyle>
          <a:p>
            <a:pPr>
              <a:defRPr/>
            </a:pPr>
            <a:endParaRPr lang="en-ZA"/>
          </a:p>
        </p:txBody>
      </p:sp>
      <p:sp>
        <p:nvSpPr>
          <p:cNvPr id="5" name="Slide Number Placeholder 4"/>
          <p:cNvSpPr>
            <a:spLocks noGrp="1"/>
          </p:cNvSpPr>
          <p:nvPr>
            <p:ph type="sldNum" sz="quarter" idx="3"/>
          </p:nvPr>
        </p:nvSpPr>
        <p:spPr>
          <a:xfrm>
            <a:off x="3851275" y="9428163"/>
            <a:ext cx="2944813" cy="496887"/>
          </a:xfrm>
          <a:prstGeom prst="rect">
            <a:avLst/>
          </a:prstGeom>
        </p:spPr>
        <p:txBody>
          <a:bodyPr vert="horz" lIns="91433" tIns="45717" rIns="91433" bIns="45717" rtlCol="0" anchor="b"/>
          <a:lstStyle>
            <a:lvl1pPr algn="r">
              <a:defRPr sz="1200">
                <a:latin typeface="Arial" charset="0"/>
                <a:cs typeface="+mn-cs"/>
              </a:defRPr>
            </a:lvl1pPr>
          </a:lstStyle>
          <a:p>
            <a:pPr>
              <a:defRPr/>
            </a:pPr>
            <a:fld id="{F151776B-6751-4B10-89A9-4B840255410B}" type="slidenum">
              <a:rPr lang="en-ZA"/>
              <a:pPr>
                <a:defRPr/>
              </a:pPr>
              <a:t>‹#›</a:t>
            </a:fld>
            <a:endParaRPr lang="en-ZA" dirty="0"/>
          </a:p>
        </p:txBody>
      </p:sp>
    </p:spTree>
    <p:extLst>
      <p:ext uri="{BB962C8B-B14F-4D97-AF65-F5344CB8AC3E}">
        <p14:creationId xmlns:p14="http://schemas.microsoft.com/office/powerpoint/2010/main" val="1786422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atin typeface="Arial" charset="0"/>
                <a:cs typeface="+mn-cs"/>
              </a:defRPr>
            </a:lvl1pPr>
          </a:lstStyle>
          <a:p>
            <a:pPr>
              <a:defRPr/>
            </a:pP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33" tIns="45717" rIns="91433" bIns="45717" rtlCol="0"/>
          <a:lstStyle>
            <a:lvl1pPr algn="r">
              <a:defRPr sz="1200">
                <a:latin typeface="Arial" charset="0"/>
                <a:cs typeface="+mn-cs"/>
              </a:defRPr>
            </a:lvl1pPr>
          </a:lstStyle>
          <a:p>
            <a:pPr>
              <a:defRPr/>
            </a:pPr>
            <a:fld id="{B6A0F050-6A71-4D2E-932A-134898EFFA8B}" type="datetimeFigureOut">
              <a:rPr lang="en-US"/>
              <a:pPr>
                <a:defRPr/>
              </a:pPr>
              <a:t>7/30/2014</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3" tIns="45717" rIns="91433" bIns="45717" rtlCol="0" anchor="ctr"/>
          <a:lstStyle/>
          <a:p>
            <a:pPr lvl="0"/>
            <a:endParaRPr lang="en-ZA" noProof="0" dirty="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1433" tIns="45717" rIns="91433" bIns="4571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33" tIns="45717" rIns="91433" bIns="45717" rtlCol="0" anchor="b"/>
          <a:lstStyle>
            <a:lvl1pPr algn="l">
              <a:defRPr sz="1200">
                <a:latin typeface="Arial" charset="0"/>
                <a:cs typeface="+mn-cs"/>
              </a:defRPr>
            </a:lvl1pPr>
          </a:lstStyle>
          <a:p>
            <a:pPr>
              <a:defRPr/>
            </a:pPr>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33" tIns="45717" rIns="91433" bIns="45717" rtlCol="0" anchor="b"/>
          <a:lstStyle>
            <a:lvl1pPr algn="r">
              <a:defRPr sz="1200">
                <a:latin typeface="Arial" charset="0"/>
                <a:cs typeface="+mn-cs"/>
              </a:defRPr>
            </a:lvl1pPr>
          </a:lstStyle>
          <a:p>
            <a:pPr>
              <a:defRPr/>
            </a:pPr>
            <a:fld id="{27E96563-FF18-4E84-A3BD-271D91BE59D8}" type="slidenum">
              <a:rPr lang="en-ZA"/>
              <a:pPr>
                <a:defRPr/>
              </a:pPr>
              <a:t>‹#›</a:t>
            </a:fld>
            <a:endParaRPr lang="en-ZA" dirty="0"/>
          </a:p>
        </p:txBody>
      </p:sp>
    </p:spTree>
    <p:extLst>
      <p:ext uri="{BB962C8B-B14F-4D97-AF65-F5344CB8AC3E}">
        <p14:creationId xmlns:p14="http://schemas.microsoft.com/office/powerpoint/2010/main" val="3246350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Lin-serv\companies\Human Resource Development Council (HRDC)\Jobs\K-9107 HRDC Corporate Identity\Concepts\HRDC PowerPoint ConV2 HR-1.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568575"/>
            <a:ext cx="7772400" cy="1470025"/>
          </a:xfrm>
        </p:spPr>
        <p:txBody>
          <a:bodyPr>
            <a:normAutofit/>
          </a:bodyPr>
          <a:lstStyle>
            <a:lvl1pPr>
              <a:defRPr sz="4000">
                <a:latin typeface="Arial" pitchFamily="34" charset="0"/>
                <a:cs typeface="Arial"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7620000" y="6477000"/>
            <a:ext cx="1524000" cy="381000"/>
          </a:xfrm>
        </p:spPr>
        <p:txBody>
          <a:bodyPr/>
          <a:lstStyle>
            <a:lvl1pPr algn="r">
              <a:defRPr>
                <a:latin typeface="Arial" pitchFamily="34" charset="0"/>
                <a:cs typeface="Arial" pitchFamily="34" charset="0"/>
              </a:defRPr>
            </a:lvl1pPr>
          </a:lstStyle>
          <a:p>
            <a:pPr>
              <a:defRPr/>
            </a:pPr>
            <a:fld id="{F8448099-6650-4A0F-8AED-DCAE27A7AE50}" type="datetime1">
              <a:rPr lang="en-US"/>
              <a:pPr>
                <a:defRPr/>
              </a:pPr>
              <a:t>7/30/2014</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314459-ECEC-400C-BE02-240BBDE2E604}" type="datetime1">
              <a:rPr lang="en-US"/>
              <a:pPr>
                <a:defRPr/>
              </a:pPr>
              <a:t>7/30/2014</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5BD553CC-03A8-4BF8-9184-CE07FD5667F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276600" cy="4724400"/>
          </a:xfrm>
        </p:spPr>
        <p:txBody>
          <a:bodyPr/>
          <a:lstStyle>
            <a:lvl1pPr>
              <a:defRPr sz="23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410200" y="1600200"/>
            <a:ext cx="3276600" cy="4724400"/>
          </a:xfrm>
        </p:spPr>
        <p:txBody>
          <a:bodyPr/>
          <a:lstStyle>
            <a:lvl1pPr>
              <a:defRPr sz="23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ABA0711-58F6-41B5-A7C4-322EC9B1D762}" type="datetime1">
              <a:rPr lang="en-US"/>
              <a:pPr>
                <a:defRPr/>
              </a:pPr>
              <a:t>7/30/2014</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9BC0051-AF5B-4427-9502-22958434BFB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161E99-9C50-4BA0-B502-ECED53F5EEF2}" type="datetime1">
              <a:rPr lang="en-US"/>
              <a:pPr>
                <a:defRPr/>
              </a:pPr>
              <a:t>7/30/2014</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D3539C5A-AB12-43D6-8F37-F2933A1A9F5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B68203-B9BD-4307-B958-695F2415B06D}" type="datetime1">
              <a:rPr lang="en-US"/>
              <a:pPr>
                <a:defRPr/>
              </a:pPr>
              <a:t>7/30/2014</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09B40DA6-69B7-4D50-9ED6-0F16D5C70D9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0" cy="4984749"/>
          </a:xfrm>
        </p:spPr>
        <p:txBody>
          <a:bodyPr/>
          <a:lstStyle>
            <a:lvl1pPr>
              <a:defRPr sz="23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51C2B7-D35D-407F-80A6-AC17176F55D2}" type="datetime1">
              <a:rPr lang="en-US"/>
              <a:pPr>
                <a:defRPr/>
              </a:pPr>
              <a:t>7/30/2014</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96610D3-7304-473C-A44C-3CE2D3CA626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8200"/>
            <a:ext cx="5486400" cy="566738"/>
          </a:xfrm>
        </p:spPr>
        <p:txBody>
          <a:bodyPr anchor="b">
            <a:normAutofit/>
          </a:bodyPr>
          <a:lstStyle>
            <a:lvl1pPr algn="ctr">
              <a:defRPr sz="23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04800" y="304800"/>
            <a:ext cx="8534400" cy="4343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Date Placeholder 3"/>
          <p:cNvSpPr>
            <a:spLocks noGrp="1"/>
          </p:cNvSpPr>
          <p:nvPr>
            <p:ph type="dt" sz="half" idx="10"/>
          </p:nvPr>
        </p:nvSpPr>
        <p:spPr/>
        <p:txBody>
          <a:bodyPr/>
          <a:lstStyle>
            <a:lvl1pPr>
              <a:defRPr/>
            </a:lvl1pPr>
          </a:lstStyle>
          <a:p>
            <a:pPr>
              <a:defRPr/>
            </a:pPr>
            <a:fld id="{CD544B7C-2762-4DC4-850B-8CF6B93F27EE}" type="datetime1">
              <a:rPr lang="en-US"/>
              <a:pPr>
                <a:defRPr/>
              </a:pPr>
              <a:t>7/30/2014</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2EAD061-1FBB-4DEE-83F1-2C02CD034D5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Lin-serv\companies\Human Resource Development Council (HRDC)\Jobs\K-9107 HRDC Corporate Identity\Concepts\HRDC PowerPoint ConV2 HR-2.jpg"/>
          <p:cNvPicPr>
            <a:picLocks noChangeAspect="1" noChangeArrowheads="1"/>
          </p:cNvPicPr>
          <p:nvPr/>
        </p:nvPicPr>
        <p:blipFill>
          <a:blip r:embed="rId9"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057400" cy="304800"/>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Arial" pitchFamily="34" charset="0"/>
                <a:cs typeface="Arial" pitchFamily="34" charset="0"/>
              </a:defRPr>
            </a:lvl1pPr>
          </a:lstStyle>
          <a:p>
            <a:pPr>
              <a:defRPr/>
            </a:pPr>
            <a:fld id="{E855604F-49DF-4428-A15B-2F2E4F01F2F5}" type="datetime1">
              <a:rPr lang="en-US"/>
              <a:pPr>
                <a:defRPr/>
              </a:pPr>
              <a:t>7/30/2014</a:t>
            </a:fld>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Arial" pitchFamily="34" charset="0"/>
                <a:cs typeface="Arial" pitchFamily="34" charset="0"/>
              </a:defRPr>
            </a:lvl1pPr>
          </a:lstStyle>
          <a:p>
            <a:pPr>
              <a:defRPr/>
            </a:pPr>
            <a:fld id="{B02E7011-A290-4DEA-A5EF-C0AFD20E19C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5" r:id="rId2"/>
    <p:sldLayoutId id="2147483654" r:id="rId3"/>
    <p:sldLayoutId id="2147483653" r:id="rId4"/>
    <p:sldLayoutId id="2147483652" r:id="rId5"/>
    <p:sldLayoutId id="2147483651" r:id="rId6"/>
    <p:sldLayoutId id="2147483650" r:id="rId7"/>
  </p:sldLayoutIdLst>
  <p:hf hdr="0" dt="0"/>
  <p:txStyles>
    <p:titleStyle>
      <a:lvl1pPr algn="ctr" rtl="0" eaLnBrk="0" fontAlgn="base" hangingPunct="0">
        <a:spcBef>
          <a:spcPct val="0"/>
        </a:spcBef>
        <a:spcAft>
          <a:spcPct val="0"/>
        </a:spcAft>
        <a:defRPr lang="en-GB" sz="24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2400" b="1">
          <a:solidFill>
            <a:schemeClr val="tx1"/>
          </a:solidFill>
          <a:latin typeface="Arial" charset="0"/>
          <a:cs typeface="Arial" charset="0"/>
        </a:defRPr>
      </a:lvl2pPr>
      <a:lvl3pPr algn="ctr" rtl="0" eaLnBrk="0" fontAlgn="base" hangingPunct="0">
        <a:spcBef>
          <a:spcPct val="0"/>
        </a:spcBef>
        <a:spcAft>
          <a:spcPct val="0"/>
        </a:spcAft>
        <a:defRPr sz="2400" b="1">
          <a:solidFill>
            <a:schemeClr val="tx1"/>
          </a:solidFill>
          <a:latin typeface="Arial" charset="0"/>
          <a:cs typeface="Arial" charset="0"/>
        </a:defRPr>
      </a:lvl3pPr>
      <a:lvl4pPr algn="ctr" rtl="0" eaLnBrk="0" fontAlgn="base" hangingPunct="0">
        <a:spcBef>
          <a:spcPct val="0"/>
        </a:spcBef>
        <a:spcAft>
          <a:spcPct val="0"/>
        </a:spcAft>
        <a:defRPr sz="2400" b="1">
          <a:solidFill>
            <a:schemeClr val="tx1"/>
          </a:solidFill>
          <a:latin typeface="Arial" charset="0"/>
          <a:cs typeface="Arial" charset="0"/>
        </a:defRPr>
      </a:lvl4pPr>
      <a:lvl5pPr algn="ctr" rtl="0" eaLnBrk="0" fontAlgn="base" hangingPunct="0">
        <a:spcBef>
          <a:spcPct val="0"/>
        </a:spcBef>
        <a:spcAft>
          <a:spcPct val="0"/>
        </a:spcAft>
        <a:defRPr sz="2400" b="1">
          <a:solidFill>
            <a:schemeClr val="tx1"/>
          </a:solidFill>
          <a:latin typeface="Arial" charset="0"/>
          <a:cs typeface="Arial" charset="0"/>
        </a:defRPr>
      </a:lvl5pPr>
      <a:lvl6pPr marL="457200" algn="ctr" rtl="0" fontAlgn="base">
        <a:spcBef>
          <a:spcPct val="0"/>
        </a:spcBef>
        <a:spcAft>
          <a:spcPct val="0"/>
        </a:spcAft>
        <a:defRPr sz="2400" b="1">
          <a:solidFill>
            <a:schemeClr val="tx1"/>
          </a:solidFill>
          <a:latin typeface="Arial" charset="0"/>
          <a:cs typeface="Arial" charset="0"/>
        </a:defRPr>
      </a:lvl6pPr>
      <a:lvl7pPr marL="914400" algn="ctr" rtl="0" fontAlgn="base">
        <a:spcBef>
          <a:spcPct val="0"/>
        </a:spcBef>
        <a:spcAft>
          <a:spcPct val="0"/>
        </a:spcAft>
        <a:defRPr sz="2400" b="1">
          <a:solidFill>
            <a:schemeClr val="tx1"/>
          </a:solidFill>
          <a:latin typeface="Arial" charset="0"/>
          <a:cs typeface="Arial" charset="0"/>
        </a:defRPr>
      </a:lvl7pPr>
      <a:lvl8pPr marL="1371600" algn="ctr" rtl="0" fontAlgn="base">
        <a:spcBef>
          <a:spcPct val="0"/>
        </a:spcBef>
        <a:spcAft>
          <a:spcPct val="0"/>
        </a:spcAft>
        <a:defRPr sz="2400" b="1">
          <a:solidFill>
            <a:schemeClr val="tx1"/>
          </a:solidFill>
          <a:latin typeface="Arial" charset="0"/>
          <a:cs typeface="Arial" charset="0"/>
        </a:defRPr>
      </a:lvl8pPr>
      <a:lvl9pPr marL="1828800" algn="ctr" rtl="0" fontAlgn="base">
        <a:spcBef>
          <a:spcPct val="0"/>
        </a:spcBef>
        <a:spcAft>
          <a:spcPct val="0"/>
        </a:spcAft>
        <a:defRPr sz="24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3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1905000"/>
            <a:ext cx="7924800" cy="3505201"/>
          </a:xfrm>
        </p:spPr>
        <p:txBody>
          <a:bodyPr>
            <a:normAutofit/>
          </a:bodyPr>
          <a:lstStyle/>
          <a:p>
            <a:r>
              <a:rPr lang="en-US" sz="3000" dirty="0" smtClean="0">
                <a:solidFill>
                  <a:srgbClr val="C00000"/>
                </a:solidFill>
              </a:rPr>
              <a:t>Technical &amp; Vocational Education and Training Technical Task Team (TVET TTT)</a:t>
            </a:r>
            <a:br>
              <a:rPr lang="en-US" sz="3000" dirty="0" smtClean="0">
                <a:solidFill>
                  <a:srgbClr val="C00000"/>
                </a:solidFill>
              </a:rPr>
            </a:br>
            <a:r>
              <a:rPr lang="en-US" dirty="0">
                <a:solidFill>
                  <a:srgbClr val="C00000"/>
                </a:solidFill>
              </a:rPr>
              <a:t/>
            </a:r>
            <a:br>
              <a:rPr lang="en-US" dirty="0">
                <a:solidFill>
                  <a:srgbClr val="C00000"/>
                </a:solidFill>
              </a:rPr>
            </a:br>
            <a:r>
              <a:rPr lang="en-US" sz="2700" dirty="0" smtClean="0">
                <a:solidFill>
                  <a:srgbClr val="C00000"/>
                </a:solidFill>
              </a:rPr>
              <a:t/>
            </a:r>
            <a:br>
              <a:rPr lang="en-US" sz="2700" dirty="0" smtClean="0">
                <a:solidFill>
                  <a:srgbClr val="C00000"/>
                </a:solidFill>
              </a:rPr>
            </a:br>
            <a:r>
              <a:rPr lang="en-US" sz="2700" dirty="0" smtClean="0">
                <a:solidFill>
                  <a:srgbClr val="C00000"/>
                </a:solidFill>
              </a:rPr>
              <a:t>15 August </a:t>
            </a:r>
            <a:r>
              <a:rPr lang="en-US" sz="2700" dirty="0" smtClean="0">
                <a:solidFill>
                  <a:srgbClr val="C00000"/>
                </a:solidFill>
              </a:rPr>
              <a:t>2014</a:t>
            </a:r>
            <a:endParaRPr lang="en-US" sz="2700" dirty="0">
              <a:solidFill>
                <a:srgbClr val="C00000"/>
              </a:solidFill>
            </a:endParaRPr>
          </a:p>
        </p:txBody>
      </p:sp>
      <p:sp>
        <p:nvSpPr>
          <p:cNvPr id="4" name="Slide Number Placeholder 3"/>
          <p:cNvSpPr>
            <a:spLocks noGrp="1"/>
          </p:cNvSpPr>
          <p:nvPr>
            <p:ph type="sldNum" sz="quarter" idx="4294967295"/>
          </p:nvPr>
        </p:nvSpPr>
        <p:spPr>
          <a:xfrm>
            <a:off x="7010400" y="6477000"/>
            <a:ext cx="2133600" cy="244475"/>
          </a:xfrm>
        </p:spPr>
        <p:txBody>
          <a:bodyPr/>
          <a:lstStyle/>
          <a:p>
            <a:pPr>
              <a:defRPr/>
            </a:pPr>
            <a:fld id="{5BD553CC-03A8-4BF8-9184-CE07FD5667F4}" type="slidenum">
              <a:rPr lang="en-US" smtClean="0"/>
              <a:pPr>
                <a:defRPr/>
              </a:pPr>
              <a:t>1</a:t>
            </a:fld>
            <a:endParaRPr lang="en-US" dirty="0"/>
          </a:p>
        </p:txBody>
      </p:sp>
    </p:spTree>
    <p:extLst>
      <p:ext uri="{BB962C8B-B14F-4D97-AF65-F5344CB8AC3E}">
        <p14:creationId xmlns:p14="http://schemas.microsoft.com/office/powerpoint/2010/main" val="197583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Autofit/>
          </a:bodyPr>
          <a:lstStyle/>
          <a:p>
            <a:r>
              <a:rPr lang="en-ZA" sz="3200" dirty="0" smtClean="0"/>
              <a:t>Purpose of TVET Sector</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2739545"/>
              </p:ext>
            </p:extLst>
          </p:nvPr>
        </p:nvGraphicFramePr>
        <p:xfrm>
          <a:off x="459866" y="771493"/>
          <a:ext cx="8517632" cy="5671635"/>
        </p:xfrm>
        <a:graphic>
          <a:graphicData uri="http://schemas.openxmlformats.org/drawingml/2006/table">
            <a:tbl>
              <a:tblPr firstRow="1" bandRow="1">
                <a:tableStyleId>{5C22544A-7EE6-4342-B048-85BDC9FD1C3A}</a:tableStyleId>
              </a:tblPr>
              <a:tblGrid>
                <a:gridCol w="2129408"/>
                <a:gridCol w="2129408"/>
                <a:gridCol w="2129408"/>
                <a:gridCol w="2129408"/>
              </a:tblGrid>
              <a:tr h="571109">
                <a:tc>
                  <a:txBody>
                    <a:bodyPr/>
                    <a:lstStyle/>
                    <a:p>
                      <a:r>
                        <a:rPr lang="en-ZA" sz="1600" dirty="0" smtClean="0"/>
                        <a:t>Purpose</a:t>
                      </a:r>
                      <a:endParaRPr lang="en-ZA" sz="1600" dirty="0"/>
                    </a:p>
                  </a:txBody>
                  <a:tcPr/>
                </a:tc>
                <a:tc>
                  <a:txBody>
                    <a:bodyPr/>
                    <a:lstStyle/>
                    <a:p>
                      <a:r>
                        <a:rPr lang="en-ZA" sz="1600" dirty="0" smtClean="0"/>
                        <a:t>Immediate</a:t>
                      </a:r>
                      <a:r>
                        <a:rPr lang="en-ZA" sz="1600" baseline="0" dirty="0" smtClean="0"/>
                        <a:t> Term</a:t>
                      </a:r>
                    </a:p>
                    <a:p>
                      <a:endParaRPr lang="en-ZA" sz="1600" dirty="0"/>
                    </a:p>
                  </a:txBody>
                  <a:tcPr/>
                </a:tc>
                <a:tc>
                  <a:txBody>
                    <a:bodyPr/>
                    <a:lstStyle/>
                    <a:p>
                      <a:r>
                        <a:rPr lang="en-ZA" sz="1600" dirty="0" smtClean="0"/>
                        <a:t>Medium Term</a:t>
                      </a:r>
                    </a:p>
                    <a:p>
                      <a:endParaRPr lang="en-ZA" sz="1600" dirty="0"/>
                    </a:p>
                  </a:txBody>
                  <a:tcPr/>
                </a:tc>
                <a:tc>
                  <a:txBody>
                    <a:bodyPr/>
                    <a:lstStyle/>
                    <a:p>
                      <a:r>
                        <a:rPr lang="en-ZA" sz="1600" dirty="0" smtClean="0"/>
                        <a:t>Long Term</a:t>
                      </a:r>
                    </a:p>
                    <a:p>
                      <a:endParaRPr lang="en-ZA" sz="1600" dirty="0"/>
                    </a:p>
                  </a:txBody>
                  <a:tcPr/>
                </a:tc>
              </a:tr>
              <a:tr h="1252035">
                <a:tc>
                  <a:txBody>
                    <a:bodyPr/>
                    <a:lstStyle/>
                    <a:p>
                      <a:r>
                        <a:rPr lang="en-ZA" sz="1200" dirty="0" smtClean="0"/>
                        <a:t>Focus</a:t>
                      </a:r>
                      <a:endParaRPr lang="en-ZA" sz="1200" dirty="0"/>
                    </a:p>
                  </a:txBody>
                  <a:tcPr/>
                </a:tc>
                <a:tc>
                  <a:txBody>
                    <a:bodyPr/>
                    <a:lstStyle/>
                    <a:p>
                      <a:pPr marL="85725" indent="-85725"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Labour market (formal and informal labour market)</a:t>
                      </a:r>
                      <a:endParaRPr lang="en-ZA" sz="1200" kern="1200" dirty="0">
                        <a:solidFill>
                          <a:schemeClr val="dk1"/>
                        </a:solidFill>
                        <a:latin typeface="+mn-lt"/>
                        <a:ea typeface="+mn-ea"/>
                        <a:cs typeface="+mn-cs"/>
                      </a:endParaRPr>
                    </a:p>
                  </a:txBody>
                  <a:tcPr/>
                </a:tc>
                <a:tc>
                  <a:txBody>
                    <a:bodyPr/>
                    <a:lstStyle/>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smtClean="0"/>
                        <a:t>Labour market</a:t>
                      </a:r>
                      <a:r>
                        <a:rPr lang="en-ZA" sz="1200" baseline="0" dirty="0" smtClean="0"/>
                        <a:t> (formal and informal labour market)</a:t>
                      </a:r>
                      <a:endParaRPr lang="en-ZA" sz="1200" dirty="0" smtClean="0"/>
                    </a:p>
                    <a:p>
                      <a:pPr marL="85725" indent="-85725">
                        <a:buFont typeface="Arial" panose="020B0604020202020204" pitchFamily="34" charset="0"/>
                        <a:buChar char="•"/>
                      </a:pPr>
                      <a:r>
                        <a:rPr lang="en-ZA" sz="1200" dirty="0" smtClean="0"/>
                        <a:t>Community/local needs</a:t>
                      </a:r>
                    </a:p>
                    <a:p>
                      <a:pPr marL="85725" indent="-85725">
                        <a:buFont typeface="Arial" panose="020B0604020202020204" pitchFamily="34" charset="0"/>
                        <a:buChar char="•"/>
                      </a:pPr>
                      <a:r>
                        <a:rPr lang="en-ZA" sz="1200" dirty="0" smtClean="0"/>
                        <a:t>(CETC and TVET</a:t>
                      </a:r>
                      <a:r>
                        <a:rPr lang="en-ZA" sz="1200" baseline="0" dirty="0" smtClean="0"/>
                        <a:t> Colleges)</a:t>
                      </a:r>
                      <a:endParaRPr lang="en-ZA" sz="1200" dirty="0"/>
                    </a:p>
                  </a:txBody>
                  <a:tcPr/>
                </a:tc>
                <a:tc>
                  <a:txBody>
                    <a:bodyPr/>
                    <a:lstStyle/>
                    <a:p>
                      <a:r>
                        <a:rPr lang="en-ZA" sz="1200" dirty="0" smtClean="0"/>
                        <a:t>Expanded, comprehensive and differentiated colleges</a:t>
                      </a:r>
                    </a:p>
                  </a:txBody>
                  <a:tcPr/>
                </a:tc>
              </a:tr>
              <a:tr h="811575">
                <a:tc>
                  <a:txBody>
                    <a:bodyPr/>
                    <a:lstStyle/>
                    <a:p>
                      <a:r>
                        <a:rPr lang="en-ZA" sz="1200" dirty="0" smtClean="0"/>
                        <a:t>Target Group</a:t>
                      </a:r>
                      <a:endParaRPr lang="en-ZA" sz="1200" dirty="0"/>
                    </a:p>
                  </a:txBody>
                  <a:tcPr/>
                </a:tc>
                <a:tc>
                  <a:txBody>
                    <a:bodyPr/>
                    <a:lstStyle/>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Pre-employed</a:t>
                      </a:r>
                    </a:p>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Employed </a:t>
                      </a:r>
                    </a:p>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Unemployed/ Post-employed</a:t>
                      </a:r>
                    </a:p>
                    <a:p>
                      <a:endParaRPr lang="en-ZA" sz="1200" dirty="0"/>
                    </a:p>
                  </a:txBody>
                  <a:tcPr/>
                </a:tc>
                <a:tc gridSpan="2">
                  <a:txBody>
                    <a:bodyPr/>
                    <a:lstStyle/>
                    <a:p>
                      <a:r>
                        <a:rPr lang="en-ZA" sz="1200" dirty="0" smtClean="0"/>
                        <a:t>Youths</a:t>
                      </a:r>
                      <a:r>
                        <a:rPr lang="en-ZA" sz="1200" baseline="0" dirty="0" smtClean="0"/>
                        <a:t> and Adults (both pre-employed and employed and un/post employed)</a:t>
                      </a:r>
                      <a:endParaRPr lang="en-ZA" sz="1200" dirty="0"/>
                    </a:p>
                  </a:txBody>
                  <a:tcPr/>
                </a:tc>
                <a:tc hMerge="1">
                  <a:txBody>
                    <a:bodyPr/>
                    <a:lstStyle/>
                    <a:p>
                      <a:endParaRPr lang="en-ZA" dirty="0"/>
                    </a:p>
                  </a:txBody>
                  <a:tcPr/>
                </a:tc>
              </a:tr>
              <a:tr h="631225">
                <a:tc>
                  <a:txBody>
                    <a:bodyPr/>
                    <a:lstStyle/>
                    <a:p>
                      <a:r>
                        <a:rPr lang="en-ZA" sz="1200" dirty="0" smtClean="0"/>
                        <a:t>Alignment with</a:t>
                      </a:r>
                      <a:endParaRPr lang="en-ZA" sz="1200" dirty="0"/>
                    </a:p>
                  </a:txBody>
                  <a:tcPr/>
                </a:tc>
                <a:tc>
                  <a:txBody>
                    <a:bodyPr/>
                    <a:lstStyle/>
                    <a:p>
                      <a:r>
                        <a:rPr lang="en-ZA" sz="1200" dirty="0" smtClean="0"/>
                        <a:t>DTI (Industrial</a:t>
                      </a:r>
                      <a:r>
                        <a:rPr lang="en-ZA" sz="1200" baseline="0" dirty="0" smtClean="0"/>
                        <a:t> Policies)</a:t>
                      </a:r>
                    </a:p>
                    <a:p>
                      <a:r>
                        <a:rPr lang="en-ZA" sz="1200" baseline="0" dirty="0" smtClean="0"/>
                        <a:t>EDD (National Dept)</a:t>
                      </a:r>
                    </a:p>
                    <a:p>
                      <a:r>
                        <a:rPr lang="en-ZA" sz="1200" baseline="0" dirty="0" smtClean="0"/>
                        <a:t>Local Labour markets</a:t>
                      </a:r>
                    </a:p>
                    <a:p>
                      <a:r>
                        <a:rPr lang="en-ZA" sz="1200" baseline="0" dirty="0" smtClean="0"/>
                        <a:t>SBD (entrepreneurship)</a:t>
                      </a:r>
                      <a:endParaRPr lang="en-ZA" sz="1200" dirty="0"/>
                    </a:p>
                  </a:txBody>
                  <a:tcPr/>
                </a:tc>
                <a:tc>
                  <a:txBody>
                    <a:bodyPr/>
                    <a:lstStyle/>
                    <a:p>
                      <a:r>
                        <a:rPr lang="en-ZA" sz="1200" dirty="0" smtClean="0"/>
                        <a:t>Economic and Community</a:t>
                      </a:r>
                      <a:endParaRPr lang="en-ZA" sz="1200" dirty="0"/>
                    </a:p>
                  </a:txBody>
                  <a:tcPr/>
                </a:tc>
                <a:tc>
                  <a:txBody>
                    <a:bodyPr/>
                    <a:lstStyle/>
                    <a:p>
                      <a:r>
                        <a:rPr lang="en-ZA" sz="1200" dirty="0" smtClean="0"/>
                        <a:t>Responsiveness</a:t>
                      </a:r>
                      <a:r>
                        <a:rPr lang="en-ZA" sz="1200" baseline="0" dirty="0" smtClean="0"/>
                        <a:t> to the learner (in broadest sense)</a:t>
                      </a:r>
                      <a:endParaRPr lang="en-ZA" sz="1200" dirty="0"/>
                    </a:p>
                  </a:txBody>
                  <a:tcPr/>
                </a:tc>
              </a:tr>
              <a:tr h="1352626">
                <a:tc>
                  <a:txBody>
                    <a:bodyPr/>
                    <a:lstStyle/>
                    <a:p>
                      <a:r>
                        <a:rPr lang="en-ZA" sz="1200" dirty="0" smtClean="0"/>
                        <a:t>Purpose</a:t>
                      </a:r>
                      <a:endParaRPr lang="en-ZA" sz="1200" dirty="0"/>
                    </a:p>
                  </a:txBody>
                  <a:tcPr/>
                </a:tc>
                <a:tc>
                  <a:txBody>
                    <a:bodyPr/>
                    <a:lstStyle/>
                    <a:p>
                      <a:r>
                        <a:rPr lang="en-ZA" sz="1200" b="0" i="0" u="none" strike="noStrike" kern="1200" baseline="0" dirty="0" smtClean="0">
                          <a:solidFill>
                            <a:schemeClr val="dk1"/>
                          </a:solidFill>
                          <a:latin typeface="+mn-lt"/>
                          <a:ea typeface="+mn-ea"/>
                          <a:cs typeface="+mn-cs"/>
                        </a:rPr>
                        <a:t>The main purpose of these colleges is to train young post-school leavers, providing them with the skills (incorporating knowledge and attitudes) necessary for employment (formal)</a:t>
                      </a:r>
                      <a:endParaRPr lang="en-ZA" sz="1200" dirty="0"/>
                    </a:p>
                  </a:txBody>
                  <a:tcPr/>
                </a:tc>
                <a:tc>
                  <a:txBody>
                    <a:bodyPr/>
                    <a:lstStyle/>
                    <a:p>
                      <a:r>
                        <a:rPr lang="en-ZA" sz="1200" dirty="0" smtClean="0"/>
                        <a:t>Youths</a:t>
                      </a:r>
                      <a:r>
                        <a:rPr lang="en-ZA" sz="1200" baseline="0" dirty="0" smtClean="0"/>
                        <a:t> and adults </a:t>
                      </a:r>
                      <a:r>
                        <a:rPr lang="en-ZA" sz="1200" i="1" baseline="0" dirty="0" smtClean="0"/>
                        <a:t>“building skills for work and life”</a:t>
                      </a:r>
                    </a:p>
                    <a:p>
                      <a:r>
                        <a:rPr lang="en-ZA" sz="1200" i="1" baseline="0" dirty="0" smtClean="0"/>
                        <a:t>Main purpose to provide labour market needs  and community development</a:t>
                      </a:r>
                      <a:endParaRPr lang="en-ZA" sz="1200" i="1" dirty="0"/>
                    </a:p>
                  </a:txBody>
                  <a:tcPr/>
                </a:tc>
                <a:tc>
                  <a:txBody>
                    <a:bodyPr/>
                    <a:lstStyle/>
                    <a:p>
                      <a:r>
                        <a:rPr lang="en-ZA" sz="1200" dirty="0" smtClean="0"/>
                        <a:t>Economic, equity and transformation</a:t>
                      </a:r>
                      <a:endParaRPr lang="en-ZA" sz="1200" dirty="0"/>
                    </a:p>
                  </a:txBody>
                  <a:tcPr/>
                </a:tc>
              </a:tr>
              <a:tr h="631225">
                <a:tc>
                  <a:txBody>
                    <a:bodyPr/>
                    <a:lstStyle/>
                    <a:p>
                      <a:r>
                        <a:rPr lang="en-ZA" sz="1200" dirty="0" smtClean="0"/>
                        <a:t>Learning Mode</a:t>
                      </a:r>
                      <a:endParaRPr lang="en-ZA" sz="1200" dirty="0"/>
                    </a:p>
                  </a:txBody>
                  <a:tcPr/>
                </a:tc>
                <a:tc>
                  <a:txBody>
                    <a:bodyPr/>
                    <a:lstStyle/>
                    <a:p>
                      <a:r>
                        <a:rPr lang="en-ZA" sz="1200" dirty="0" smtClean="0"/>
                        <a:t>F/T, with P/T provision (WIL crucial)</a:t>
                      </a:r>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F/T, with P/T provision (WIL crucial)</a:t>
                      </a:r>
                    </a:p>
                    <a:p>
                      <a:r>
                        <a:rPr lang="en-ZA" sz="1200" i="1" dirty="0" smtClean="0"/>
                        <a:t>- Community</a:t>
                      </a:r>
                      <a:r>
                        <a:rPr lang="en-ZA" sz="1200" i="1" baseline="0" dirty="0" smtClean="0"/>
                        <a:t> engagement </a:t>
                      </a:r>
                      <a:endParaRPr lang="en-ZA" sz="1200" i="1" dirty="0"/>
                    </a:p>
                  </a:txBody>
                  <a:tcPr/>
                </a:tc>
                <a:tc>
                  <a:txBody>
                    <a:bodyPr/>
                    <a:lstStyle/>
                    <a:p>
                      <a:r>
                        <a:rPr lang="en-ZA" sz="1200" dirty="0" smtClean="0"/>
                        <a:t>Multiple modes – online,</a:t>
                      </a:r>
                      <a:r>
                        <a:rPr lang="en-ZA" sz="1200" baseline="0" dirty="0" smtClean="0"/>
                        <a:t> e-learning, blended learning</a:t>
                      </a:r>
                      <a:endParaRPr lang="en-ZA" sz="1200" dirty="0"/>
                    </a:p>
                  </a:txBody>
                  <a:tcPr/>
                </a:tc>
              </a:tr>
            </a:tbl>
          </a:graphicData>
        </a:graphic>
      </p:graphicFrame>
      <p:sp>
        <p:nvSpPr>
          <p:cNvPr id="5" name="Right Arrow 4"/>
          <p:cNvSpPr/>
          <p:nvPr/>
        </p:nvSpPr>
        <p:spPr>
          <a:xfrm>
            <a:off x="2633117" y="6093296"/>
            <a:ext cx="41711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Occupational routes</a:t>
            </a:r>
            <a:endParaRPr lang="en-ZA" dirty="0"/>
          </a:p>
        </p:txBody>
      </p:sp>
    </p:spTree>
    <p:extLst>
      <p:ext uri="{BB962C8B-B14F-4D97-AF65-F5344CB8AC3E}">
        <p14:creationId xmlns:p14="http://schemas.microsoft.com/office/powerpoint/2010/main" val="2775589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096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sz="3200" dirty="0"/>
          </a:p>
        </p:txBody>
      </p:sp>
      <p:sp>
        <p:nvSpPr>
          <p:cNvPr id="3" name="Content Placeholder 2"/>
          <p:cNvSpPr>
            <a:spLocks noGrp="1"/>
          </p:cNvSpPr>
          <p:nvPr>
            <p:ph idx="1"/>
          </p:nvPr>
        </p:nvSpPr>
        <p:spPr>
          <a:xfrm>
            <a:off x="457200" y="609600"/>
            <a:ext cx="8229600" cy="6019800"/>
          </a:xfrm>
        </p:spPr>
        <p:txBody>
          <a:bodyPr/>
          <a:lstStyle/>
          <a:p>
            <a:pPr marL="0" indent="0" algn="ctr">
              <a:buNone/>
            </a:pPr>
            <a:r>
              <a:rPr lang="en-US" sz="2000" b="1" dirty="0" smtClean="0">
                <a:solidFill>
                  <a:prstClr val="black"/>
                </a:solidFill>
                <a:latin typeface="Arial" charset="0"/>
                <a:cs typeface="Arial" charset="0"/>
              </a:rPr>
              <a:t>Blockage 2: Institutional Effectiveness</a:t>
            </a:r>
            <a:endParaRPr lang="en-US" sz="2000" b="1" dirty="0">
              <a:solidFill>
                <a:prstClr val="black"/>
              </a:solidFill>
              <a:latin typeface="Arial" charset="0"/>
              <a:cs typeface="Arial" charset="0"/>
            </a:endParaRPr>
          </a:p>
          <a:p>
            <a:pPr marL="0" indent="0" algn="ctr">
              <a:buNone/>
            </a:pPr>
            <a:endParaRPr lang="en-US" sz="2000" b="1" dirty="0" smtClean="0">
              <a:solidFill>
                <a:prstClr val="black"/>
              </a:solidFill>
              <a:latin typeface="Arial" charset="0"/>
              <a:cs typeface="Arial" charset="0"/>
            </a:endParaRPr>
          </a:p>
          <a:p>
            <a:pPr marL="0" indent="0" algn="ctr">
              <a:buNone/>
            </a:pPr>
            <a:r>
              <a:rPr lang="en-US" sz="2000" b="1" dirty="0" smtClean="0">
                <a:solidFill>
                  <a:prstClr val="black"/>
                </a:solidFill>
                <a:latin typeface="Arial" charset="0"/>
                <a:cs typeface="Arial" charset="0"/>
              </a:rPr>
              <a:t>Recommendation: Build Capacity of College Management</a:t>
            </a:r>
          </a:p>
          <a:p>
            <a:pPr lvl="0">
              <a:lnSpc>
                <a:spcPct val="115000"/>
              </a:lnSpc>
            </a:pPr>
            <a:r>
              <a:rPr lang="en-US" sz="1900" dirty="0" smtClean="0"/>
              <a:t>The capacity of the DHET (in its oversight role) and colleges (as implementers) needs continuous strengthening – </a:t>
            </a:r>
            <a:r>
              <a:rPr lang="en-US" sz="1900" dirty="0"/>
              <a:t>that this should not simply be a case of DHET determining a game plan and colleges implementing – need a sense of mutual capacity building, leading to more effective accountability of the main actors. </a:t>
            </a:r>
          </a:p>
          <a:p>
            <a:pPr lvl="0">
              <a:lnSpc>
                <a:spcPct val="115000"/>
              </a:lnSpc>
            </a:pPr>
            <a:r>
              <a:rPr lang="en-US" sz="1900" dirty="0" smtClean="0"/>
              <a:t>Appropriate </a:t>
            </a:r>
            <a:r>
              <a:rPr lang="en-US" sz="1900" dirty="0" err="1"/>
              <a:t>centralisation</a:t>
            </a:r>
            <a:r>
              <a:rPr lang="en-US" sz="1900" dirty="0"/>
              <a:t>/</a:t>
            </a:r>
            <a:r>
              <a:rPr lang="en-US" sz="1900" dirty="0" err="1"/>
              <a:t>decentralisation</a:t>
            </a:r>
            <a:r>
              <a:rPr lang="en-US" sz="1900" dirty="0"/>
              <a:t> needs to be accompanied by clearly defined role awareness and the necessary capacity that accompanies this approach.  </a:t>
            </a:r>
          </a:p>
          <a:p>
            <a:pPr lvl="0">
              <a:lnSpc>
                <a:spcPct val="115000"/>
              </a:lnSpc>
            </a:pPr>
            <a:r>
              <a:rPr lang="en-US" sz="1900" dirty="0" smtClean="0"/>
              <a:t>Office </a:t>
            </a:r>
            <a:r>
              <a:rPr lang="en-US" sz="1900" dirty="0"/>
              <a:t>of college principal to be enabled to perform its primary role of institutional vision and mission management and leadership as well as institutional co-ordination and accountability management. Again, the issue of capacity building and  ensuring that the necessary resources needed are in place.</a:t>
            </a:r>
          </a:p>
          <a:p>
            <a:endParaRPr lang="en-US" sz="2200" b="1" dirty="0">
              <a:solidFill>
                <a:prstClr val="black"/>
              </a:solidFill>
              <a:latin typeface="Arial" charset="0"/>
              <a:cs typeface="Arial" charset="0"/>
            </a:endParaRPr>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347376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096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sz="3200" dirty="0"/>
          </a:p>
        </p:txBody>
      </p:sp>
      <p:sp>
        <p:nvSpPr>
          <p:cNvPr id="3" name="Content Placeholder 2"/>
          <p:cNvSpPr>
            <a:spLocks noGrp="1"/>
          </p:cNvSpPr>
          <p:nvPr>
            <p:ph idx="1"/>
          </p:nvPr>
        </p:nvSpPr>
        <p:spPr>
          <a:xfrm>
            <a:off x="457200" y="609600"/>
            <a:ext cx="8229600" cy="6019800"/>
          </a:xfrm>
        </p:spPr>
        <p:txBody>
          <a:bodyPr/>
          <a:lstStyle/>
          <a:p>
            <a:pPr marL="0" indent="0" algn="ctr">
              <a:buNone/>
            </a:pPr>
            <a:r>
              <a:rPr lang="en-US" sz="2000" b="1" dirty="0" smtClean="0">
                <a:solidFill>
                  <a:prstClr val="black"/>
                </a:solidFill>
                <a:latin typeface="Arial" charset="0"/>
                <a:cs typeface="Arial" charset="0"/>
              </a:rPr>
              <a:t>Blockage 2: Institutional Effectiveness</a:t>
            </a:r>
            <a:endParaRPr lang="en-US" sz="2000" b="1" dirty="0">
              <a:solidFill>
                <a:prstClr val="black"/>
              </a:solidFill>
              <a:latin typeface="Arial" charset="0"/>
              <a:cs typeface="Arial" charset="0"/>
            </a:endParaRPr>
          </a:p>
          <a:p>
            <a:pPr marL="0" indent="0" algn="ctr">
              <a:buNone/>
            </a:pPr>
            <a:endParaRPr lang="en-US" sz="2000" b="1" dirty="0" smtClean="0">
              <a:solidFill>
                <a:prstClr val="black"/>
              </a:solidFill>
              <a:latin typeface="Arial" charset="0"/>
              <a:cs typeface="Arial" charset="0"/>
            </a:endParaRPr>
          </a:p>
          <a:p>
            <a:pPr marL="0" indent="0" algn="ctr">
              <a:buNone/>
            </a:pPr>
            <a:r>
              <a:rPr lang="en-US" sz="2000" b="1" dirty="0" smtClean="0">
                <a:solidFill>
                  <a:prstClr val="black"/>
                </a:solidFill>
                <a:latin typeface="Arial" charset="0"/>
                <a:cs typeface="Arial" charset="0"/>
              </a:rPr>
              <a:t>Recommendation: Development of College Lecturers</a:t>
            </a:r>
          </a:p>
          <a:p>
            <a:endParaRPr lang="en-US" sz="2400" dirty="0" smtClean="0"/>
          </a:p>
          <a:p>
            <a:pPr algn="just">
              <a:lnSpc>
                <a:spcPct val="115000"/>
              </a:lnSpc>
              <a:spcBef>
                <a:spcPts val="0"/>
              </a:spcBef>
              <a:spcAft>
                <a:spcPts val="1000"/>
              </a:spcAft>
              <a:buFont typeface="Symbol"/>
              <a:buChar char=""/>
              <a:defRPr/>
            </a:pPr>
            <a:r>
              <a:rPr lang="en-US" sz="2000" dirty="0">
                <a:solidFill>
                  <a:prstClr val="black"/>
                </a:solidFill>
                <a:latin typeface="Arial" charset="0"/>
                <a:cs typeface="Arial" charset="0"/>
              </a:rPr>
              <a:t>The task team sees this as a critical issue and its recommendations stand with a plea that this should be accelerated to enable colleges to cope with the envisaged growth in enrollments, particularly  the development of a strategy to recruit and train college lecturers to allow the sector to cope with the expansion programme and to also address the current student-lecturer ratio</a:t>
            </a:r>
            <a:r>
              <a:rPr lang="en-US" sz="2000" dirty="0" smtClean="0">
                <a:solidFill>
                  <a:prstClr val="black"/>
                </a:solidFill>
                <a:latin typeface="Arial" charset="0"/>
                <a:cs typeface="Arial" charset="0"/>
              </a:rPr>
              <a:t>.</a:t>
            </a:r>
            <a:endParaRPr lang="en-US" sz="2000" dirty="0"/>
          </a:p>
          <a:p>
            <a:pPr lvl="0" algn="just">
              <a:lnSpc>
                <a:spcPct val="115000"/>
              </a:lnSpc>
              <a:spcBef>
                <a:spcPts val="0"/>
              </a:spcBef>
              <a:spcAft>
                <a:spcPts val="1000"/>
              </a:spcAft>
              <a:buFont typeface="Symbol"/>
              <a:buChar char=""/>
              <a:defRPr/>
            </a:pPr>
            <a:r>
              <a:rPr lang="en-ZA" sz="2000" dirty="0">
                <a:solidFill>
                  <a:prstClr val="black"/>
                </a:solidFill>
                <a:latin typeface="Arial" charset="0"/>
                <a:cs typeface="Arial" charset="0"/>
              </a:rPr>
              <a:t>Develop a holistic CPD model that includes professional qualifications, coaching, mentoring, peer observation and feedback</a:t>
            </a:r>
            <a:r>
              <a:rPr lang="en-ZA" sz="2000" dirty="0" smtClean="0">
                <a:solidFill>
                  <a:prstClr val="black"/>
                </a:solidFill>
                <a:latin typeface="Arial" charset="0"/>
                <a:cs typeface="Arial" charset="0"/>
              </a:rPr>
              <a:t>.</a:t>
            </a:r>
          </a:p>
          <a:p>
            <a:pPr lvl="0" algn="just">
              <a:lnSpc>
                <a:spcPct val="115000"/>
              </a:lnSpc>
              <a:spcBef>
                <a:spcPts val="0"/>
              </a:spcBef>
              <a:spcAft>
                <a:spcPts val="1000"/>
              </a:spcAft>
              <a:buFont typeface="Symbol"/>
              <a:buChar char=""/>
              <a:defRPr/>
            </a:pPr>
            <a:r>
              <a:rPr lang="en-ZA" sz="2000" dirty="0" smtClean="0">
                <a:solidFill>
                  <a:prstClr val="black"/>
                </a:solidFill>
                <a:latin typeface="Arial" charset="0"/>
                <a:cs typeface="Arial" charset="0"/>
              </a:rPr>
              <a:t>Review the remuneration of college lecturers so that the sector can attract the required talent that will take the sector forward.</a:t>
            </a:r>
            <a:endParaRPr lang="en-US" sz="2000" dirty="0" smtClean="0">
              <a:solidFill>
                <a:prstClr val="black"/>
              </a:solidFill>
              <a:latin typeface="Arial" charset="0"/>
              <a:cs typeface="Arial" charset="0"/>
            </a:endParaRPr>
          </a:p>
          <a:p>
            <a:endParaRPr lang="en-US" sz="2200" b="1" dirty="0">
              <a:solidFill>
                <a:prstClr val="black"/>
              </a:solidFill>
              <a:latin typeface="Arial" charset="0"/>
              <a:cs typeface="Arial" charset="0"/>
            </a:endParaRPr>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812232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096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sz="3200" dirty="0"/>
          </a:p>
        </p:txBody>
      </p:sp>
      <p:sp>
        <p:nvSpPr>
          <p:cNvPr id="3" name="Content Placeholder 2"/>
          <p:cNvSpPr>
            <a:spLocks noGrp="1"/>
          </p:cNvSpPr>
          <p:nvPr>
            <p:ph idx="1"/>
          </p:nvPr>
        </p:nvSpPr>
        <p:spPr>
          <a:xfrm>
            <a:off x="457200" y="609600"/>
            <a:ext cx="8229600" cy="6019800"/>
          </a:xfrm>
        </p:spPr>
        <p:txBody>
          <a:bodyPr/>
          <a:lstStyle/>
          <a:p>
            <a:pPr marL="0" indent="0" algn="ctr">
              <a:buNone/>
            </a:pPr>
            <a:r>
              <a:rPr lang="en-US" sz="2000" b="1" dirty="0" smtClean="0">
                <a:solidFill>
                  <a:prstClr val="black"/>
                </a:solidFill>
                <a:latin typeface="Arial" charset="0"/>
                <a:cs typeface="Arial" charset="0"/>
              </a:rPr>
              <a:t>Blockage 3: Inadequate Partnerships</a:t>
            </a:r>
            <a:endParaRPr lang="en-US" sz="2000" b="1" dirty="0">
              <a:solidFill>
                <a:prstClr val="black"/>
              </a:solidFill>
              <a:latin typeface="Arial" charset="0"/>
              <a:cs typeface="Arial" charset="0"/>
            </a:endParaRPr>
          </a:p>
          <a:p>
            <a:pPr marL="0" indent="0" algn="ctr">
              <a:buNone/>
            </a:pPr>
            <a:endParaRPr lang="en-US" sz="2000" b="1" dirty="0" smtClean="0">
              <a:solidFill>
                <a:prstClr val="black"/>
              </a:solidFill>
              <a:latin typeface="Arial" charset="0"/>
              <a:cs typeface="Arial" charset="0"/>
            </a:endParaRPr>
          </a:p>
          <a:p>
            <a:pPr marL="0" indent="0" algn="ctr">
              <a:buNone/>
            </a:pPr>
            <a:r>
              <a:rPr lang="en-US" sz="2000" b="1" dirty="0" smtClean="0">
                <a:solidFill>
                  <a:prstClr val="black"/>
                </a:solidFill>
                <a:latin typeface="Arial" charset="0"/>
                <a:cs typeface="Arial" charset="0"/>
              </a:rPr>
              <a:t>Recommendation: Build and Strengthen College Partnerships with Stakeholders</a:t>
            </a:r>
          </a:p>
          <a:p>
            <a:pPr marL="0" indent="0" algn="ctr">
              <a:buNone/>
            </a:pPr>
            <a:endParaRPr lang="en-US" sz="2000" b="1" dirty="0" smtClean="0">
              <a:solidFill>
                <a:prstClr val="black"/>
              </a:solidFill>
              <a:latin typeface="Arial" charset="0"/>
              <a:cs typeface="Arial" charset="0"/>
            </a:endParaRPr>
          </a:p>
          <a:p>
            <a:r>
              <a:rPr lang="en-US" sz="2000" dirty="0"/>
              <a:t>Partnerships must be an institutional responsibility. However, key for government is to develop a framework and incentive schemes to promote the formation of partnerships.</a:t>
            </a:r>
          </a:p>
          <a:p>
            <a:r>
              <a:rPr lang="en-US" sz="2000" dirty="0"/>
              <a:t>Define and develop a very clear perspective of what a partnership is and for what purpose it has been devised. </a:t>
            </a:r>
          </a:p>
          <a:p>
            <a:r>
              <a:rPr lang="en-US" sz="2000" dirty="0"/>
              <a:t>The partnership framework should address the following:</a:t>
            </a:r>
          </a:p>
          <a:p>
            <a:pPr marL="685800" lvl="1" eaLnBrk="1" hangingPunct="1">
              <a:buFont typeface="Courier New" pitchFamily="49" charset="0"/>
              <a:buChar char="o"/>
            </a:pPr>
            <a:r>
              <a:rPr lang="en-US" dirty="0">
                <a:solidFill>
                  <a:schemeClr val="dk1"/>
                </a:solidFill>
              </a:rPr>
              <a:t>tasks and responsibilities of key </a:t>
            </a:r>
            <a:r>
              <a:rPr lang="en-US" dirty="0" err="1">
                <a:solidFill>
                  <a:schemeClr val="dk1"/>
                </a:solidFill>
              </a:rPr>
              <a:t>organisations</a:t>
            </a:r>
            <a:r>
              <a:rPr lang="en-US" dirty="0">
                <a:solidFill>
                  <a:schemeClr val="dk1"/>
                </a:solidFill>
              </a:rPr>
              <a:t>;</a:t>
            </a:r>
          </a:p>
          <a:p>
            <a:pPr marL="685800" lvl="1" eaLnBrk="1" hangingPunct="1">
              <a:buFont typeface="Courier New" pitchFamily="49" charset="0"/>
              <a:buChar char="o"/>
            </a:pPr>
            <a:r>
              <a:rPr lang="en-US" dirty="0">
                <a:solidFill>
                  <a:schemeClr val="dk1"/>
                </a:solidFill>
              </a:rPr>
              <a:t>mechanisms of coordination;</a:t>
            </a:r>
          </a:p>
          <a:p>
            <a:pPr marL="685800" lvl="1" eaLnBrk="1" hangingPunct="1">
              <a:buFont typeface="Courier New" pitchFamily="49" charset="0"/>
              <a:buChar char="o"/>
            </a:pPr>
            <a:r>
              <a:rPr lang="en-US" dirty="0">
                <a:solidFill>
                  <a:schemeClr val="dk1"/>
                </a:solidFill>
              </a:rPr>
              <a:t>mechanisms for stakeholder participation; and</a:t>
            </a:r>
          </a:p>
          <a:p>
            <a:pPr marL="685800" lvl="1" eaLnBrk="1" hangingPunct="1">
              <a:buFont typeface="Courier New" pitchFamily="49" charset="0"/>
              <a:buChar char="o"/>
            </a:pPr>
            <a:r>
              <a:rPr lang="en-US" dirty="0">
                <a:solidFill>
                  <a:schemeClr val="dk1"/>
                </a:solidFill>
              </a:rPr>
              <a:t>the structure of the system.</a:t>
            </a:r>
          </a:p>
          <a:p>
            <a:pPr marL="171450" indent="-171450" eaLnBrk="1" hangingPunct="1">
              <a:buFont typeface="Arial" pitchFamily="34" charset="0"/>
              <a:buChar char="•"/>
            </a:pPr>
            <a:endParaRPr lang="en-US" sz="2400" dirty="0">
              <a:solidFill>
                <a:schemeClr val="dk1"/>
              </a:solidFill>
            </a:endParaRPr>
          </a:p>
          <a:p>
            <a:pPr marL="0" indent="0" eaLnBrk="1" hangingPunct="1">
              <a:buNone/>
            </a:pPr>
            <a:endParaRPr lang="en-US" sz="2400" dirty="0">
              <a:solidFill>
                <a:schemeClr val="dk1"/>
              </a:solidFill>
            </a:endParaRPr>
          </a:p>
          <a:p>
            <a:endParaRPr lang="en-US" sz="2200" b="1" dirty="0">
              <a:solidFill>
                <a:prstClr val="black"/>
              </a:solidFill>
              <a:latin typeface="Arial" charset="0"/>
              <a:cs typeface="Arial" charset="0"/>
            </a:endParaRPr>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1209332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sz="3200" dirty="0">
              <a:solidFill>
                <a:srgbClr val="C00000"/>
              </a:solidFill>
              <a:latin typeface="Arial" charset="0"/>
              <a:cs typeface="Arial" charset="0"/>
            </a:endParaRPr>
          </a:p>
        </p:txBody>
      </p:sp>
      <p:sp>
        <p:nvSpPr>
          <p:cNvPr id="3" name="Content Placeholder 2"/>
          <p:cNvSpPr>
            <a:spLocks noGrp="1"/>
          </p:cNvSpPr>
          <p:nvPr>
            <p:ph idx="1"/>
          </p:nvPr>
        </p:nvSpPr>
        <p:spPr>
          <a:xfrm>
            <a:off x="457200" y="762000"/>
            <a:ext cx="8229600" cy="5638800"/>
          </a:xfrm>
        </p:spPr>
        <p:txBody>
          <a:bodyPr/>
          <a:lstStyle/>
          <a:p>
            <a:endParaRPr lang="en-US" dirty="0" smtClean="0"/>
          </a:p>
          <a:p>
            <a:pPr marL="0" indent="0" algn="ctr">
              <a:buNone/>
            </a:pPr>
            <a:r>
              <a:rPr lang="en-US" sz="2000" b="1" dirty="0">
                <a:solidFill>
                  <a:prstClr val="black"/>
                </a:solidFill>
                <a:latin typeface="Arial" charset="0"/>
                <a:cs typeface="Arial" charset="0"/>
              </a:rPr>
              <a:t>Role of the Private </a:t>
            </a:r>
            <a:r>
              <a:rPr lang="en-US" sz="2000" b="1" dirty="0" smtClean="0">
                <a:solidFill>
                  <a:prstClr val="black"/>
                </a:solidFill>
                <a:latin typeface="Arial" charset="0"/>
                <a:cs typeface="Arial" charset="0"/>
              </a:rPr>
              <a:t>Sector</a:t>
            </a:r>
          </a:p>
          <a:p>
            <a:pPr marL="0" indent="0" algn="ctr">
              <a:buNone/>
            </a:pPr>
            <a:endParaRPr lang="en-US" sz="2000" b="1" dirty="0">
              <a:solidFill>
                <a:prstClr val="black"/>
              </a:solidFill>
              <a:latin typeface="Arial" charset="0"/>
              <a:cs typeface="Arial" charset="0"/>
            </a:endParaRPr>
          </a:p>
          <a:p>
            <a:pPr>
              <a:lnSpc>
                <a:spcPct val="150000"/>
              </a:lnSpc>
            </a:pPr>
            <a:r>
              <a:rPr lang="en-US" sz="1900" dirty="0"/>
              <a:t>Consulting with TVET colleges about skills requirements.</a:t>
            </a:r>
          </a:p>
          <a:p>
            <a:pPr>
              <a:lnSpc>
                <a:spcPct val="150000"/>
              </a:lnSpc>
            </a:pPr>
            <a:r>
              <a:rPr lang="en-US" sz="1900" dirty="0"/>
              <a:t>Advising colleges and the DHET about the quality of training and assessment approaches.</a:t>
            </a:r>
          </a:p>
          <a:p>
            <a:pPr>
              <a:lnSpc>
                <a:spcPct val="150000"/>
              </a:lnSpc>
            </a:pPr>
            <a:r>
              <a:rPr lang="en-US" sz="1900" dirty="0"/>
              <a:t>Participating in curriculum development with colleges.</a:t>
            </a:r>
          </a:p>
          <a:p>
            <a:pPr>
              <a:lnSpc>
                <a:spcPct val="150000"/>
              </a:lnSpc>
            </a:pPr>
            <a:r>
              <a:rPr lang="en-US" sz="1900" dirty="0"/>
              <a:t>Providing work-based training opportunities for college students.</a:t>
            </a:r>
          </a:p>
          <a:p>
            <a:pPr>
              <a:lnSpc>
                <a:spcPct val="150000"/>
              </a:lnSpc>
            </a:pPr>
            <a:r>
              <a:rPr lang="en-US" sz="1900" dirty="0"/>
              <a:t>Participating in national, provincial and local TVET structures.</a:t>
            </a:r>
          </a:p>
          <a:p>
            <a:pPr>
              <a:lnSpc>
                <a:spcPct val="150000"/>
              </a:lnSpc>
            </a:pPr>
            <a:r>
              <a:rPr lang="en-US" sz="1900" dirty="0"/>
              <a:t>Provide opportunities for TVET lecturers to regularly update their workplace experience.</a:t>
            </a:r>
          </a:p>
          <a:p>
            <a:pPr marL="0" indent="0">
              <a:buNone/>
            </a:pPr>
            <a:r>
              <a:rPr lang="en-US" sz="2000" dirty="0" smtClean="0"/>
              <a:t> </a:t>
            </a:r>
            <a:endParaRPr lang="en-US" sz="2000"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pPr>
                <a:defRPr/>
              </a:pPr>
              <a:t>14</a:t>
            </a:fld>
            <a:endParaRPr lang="en-US" dirty="0"/>
          </a:p>
        </p:txBody>
      </p:sp>
    </p:spTree>
    <p:extLst>
      <p:ext uri="{BB962C8B-B14F-4D97-AF65-F5344CB8AC3E}">
        <p14:creationId xmlns:p14="http://schemas.microsoft.com/office/powerpoint/2010/main" val="1458195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US" dirty="0" smtClean="0">
                <a:solidFill>
                  <a:srgbClr val="C00000"/>
                </a:solidFill>
                <a:latin typeface="Arial" charset="0"/>
                <a:cs typeface="Arial" charset="0"/>
              </a:rPr>
              <a:t>What the TVET TTT would like the HRD Council to do</a:t>
            </a:r>
            <a:endParaRPr lang="en-US" dirty="0">
              <a:solidFill>
                <a:srgbClr val="C00000"/>
              </a:solidFill>
              <a:latin typeface="Arial" charset="0"/>
              <a:cs typeface="Arial" charset="0"/>
            </a:endParaRPr>
          </a:p>
        </p:txBody>
      </p:sp>
      <p:sp>
        <p:nvSpPr>
          <p:cNvPr id="3" name="Content Placeholder 2"/>
          <p:cNvSpPr>
            <a:spLocks noGrp="1"/>
          </p:cNvSpPr>
          <p:nvPr>
            <p:ph idx="1"/>
          </p:nvPr>
        </p:nvSpPr>
        <p:spPr>
          <a:xfrm>
            <a:off x="457200" y="762000"/>
            <a:ext cx="8229600" cy="5867400"/>
          </a:xfrm>
        </p:spPr>
        <p:txBody>
          <a:bodyPr/>
          <a:lstStyle/>
          <a:p>
            <a:pPr>
              <a:lnSpc>
                <a:spcPct val="150000"/>
              </a:lnSpc>
            </a:pPr>
            <a:r>
              <a:rPr lang="en-US" sz="1900" dirty="0"/>
              <a:t>Approve recommendations made in the presentation and final report to be implemented by the DHET and its agencies.</a:t>
            </a:r>
          </a:p>
          <a:p>
            <a:pPr>
              <a:lnSpc>
                <a:spcPct val="150000"/>
              </a:lnSpc>
            </a:pPr>
            <a:r>
              <a:rPr lang="en-US" sz="1900" dirty="0"/>
              <a:t>Establish an Inter-Ministerial Committee (Economic Departments and Ministry of Small Business Development, Rural/Agriculture, Basic Education etc.)  to establish synergy for the TVET system. </a:t>
            </a:r>
          </a:p>
          <a:p>
            <a:pPr>
              <a:lnSpc>
                <a:spcPct val="150000"/>
              </a:lnSpc>
            </a:pPr>
            <a:r>
              <a:rPr lang="en-US" sz="1900" dirty="0"/>
              <a:t>Put in place the necessary structure/s to look into the review of the remuneration of college lecturers.</a:t>
            </a:r>
          </a:p>
          <a:p>
            <a:pPr>
              <a:lnSpc>
                <a:spcPct val="150000"/>
              </a:lnSpc>
            </a:pPr>
            <a:r>
              <a:rPr lang="en-US" sz="1900" dirty="0"/>
              <a:t>This Committee should also serve a Monitoring and Evaluation role and function. </a:t>
            </a:r>
          </a:p>
          <a:p>
            <a:pPr>
              <a:lnSpc>
                <a:spcPct val="150000"/>
              </a:lnSpc>
            </a:pPr>
            <a:r>
              <a:rPr lang="en-US" sz="1900" dirty="0"/>
              <a:t>Facilitate the streamlining of the functions of the various role-players in the TVET system, particularly those of the DHET, SAIVCET, </a:t>
            </a:r>
            <a:r>
              <a:rPr lang="en-US" sz="1900" dirty="0" err="1"/>
              <a:t>AoCSA</a:t>
            </a:r>
            <a:r>
              <a:rPr lang="en-US" sz="1900" dirty="0"/>
              <a:t> and the QCTO.</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400" dirty="0"/>
          </a:p>
          <a:p>
            <a:endParaRPr lang="en-US" sz="2400" dirty="0"/>
          </a:p>
          <a:p>
            <a:endParaRPr lang="en-US" sz="2400" dirty="0" smtClean="0"/>
          </a:p>
          <a:p>
            <a:pPr marL="0" indent="0">
              <a:buNone/>
            </a:pPr>
            <a:r>
              <a:rPr lang="en-US" sz="2400" dirty="0" smtClean="0"/>
              <a:t> </a:t>
            </a:r>
            <a:endParaRPr lang="en-US" sz="2400"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pPr>
                <a:defRPr/>
              </a:pPr>
              <a:t>15</a:t>
            </a:fld>
            <a:endParaRPr lang="en-US" dirty="0"/>
          </a:p>
        </p:txBody>
      </p:sp>
    </p:spTree>
    <p:extLst>
      <p:ext uri="{BB962C8B-B14F-4D97-AF65-F5344CB8AC3E}">
        <p14:creationId xmlns:p14="http://schemas.microsoft.com/office/powerpoint/2010/main" val="1208846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3600" b="1" dirty="0" smtClean="0"/>
              <a:t>THANK YOU</a:t>
            </a:r>
            <a:endParaRPr lang="en-US" sz="3600" b="1"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pPr>
                <a:defRPr/>
              </a:pPr>
              <a:t>16</a:t>
            </a:fld>
            <a:endParaRPr lang="en-US" dirty="0"/>
          </a:p>
        </p:txBody>
      </p:sp>
    </p:spTree>
    <p:extLst>
      <p:ext uri="{BB962C8B-B14F-4D97-AF65-F5344CB8AC3E}">
        <p14:creationId xmlns:p14="http://schemas.microsoft.com/office/powerpoint/2010/main" val="2574089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457200" y="0"/>
            <a:ext cx="8229600" cy="838200"/>
          </a:xfrm>
        </p:spPr>
        <p:txBody>
          <a:bodyPr/>
          <a:lstStyle/>
          <a:p>
            <a:r>
              <a:rPr lang="en-ZA" sz="2800" dirty="0" smtClean="0">
                <a:solidFill>
                  <a:schemeClr val="accent1"/>
                </a:solidFill>
                <a:latin typeface="Arial" charset="0"/>
                <a:cs typeface="Arial" charset="0"/>
              </a:rPr>
              <a:t>Technical &amp; Vocational Education and Training</a:t>
            </a:r>
          </a:p>
        </p:txBody>
      </p:sp>
      <p:sp>
        <p:nvSpPr>
          <p:cNvPr id="3" name="Content Placeholder 2"/>
          <p:cNvSpPr>
            <a:spLocks noGrp="1"/>
          </p:cNvSpPr>
          <p:nvPr>
            <p:ph idx="1"/>
          </p:nvPr>
        </p:nvSpPr>
        <p:spPr>
          <a:xfrm>
            <a:off x="457200" y="838200"/>
            <a:ext cx="8229600" cy="5638800"/>
          </a:xfrm>
        </p:spPr>
        <p:txBody>
          <a:bodyPr/>
          <a:lstStyle/>
          <a:p>
            <a:pPr marL="0" indent="0">
              <a:buFont typeface="Arial" pitchFamily="34" charset="0"/>
              <a:buNone/>
              <a:defRPr/>
            </a:pPr>
            <a:r>
              <a:rPr lang="en-ZA" sz="2200" b="1" dirty="0" smtClean="0"/>
              <a:t>Problem Statement</a:t>
            </a:r>
          </a:p>
          <a:p>
            <a:pPr algn="just">
              <a:lnSpc>
                <a:spcPct val="115000"/>
              </a:lnSpc>
              <a:spcBef>
                <a:spcPts val="0"/>
              </a:spcBef>
              <a:spcAft>
                <a:spcPts val="1000"/>
              </a:spcAft>
              <a:buFont typeface="Symbol"/>
              <a:buChar char=""/>
              <a:defRPr/>
            </a:pPr>
            <a:r>
              <a:rPr lang="en-ZA" sz="2100" dirty="0">
                <a:latin typeface="Arial" charset="0"/>
                <a:cs typeface="Arial" charset="0"/>
              </a:rPr>
              <a:t>Importance of </a:t>
            </a:r>
            <a:r>
              <a:rPr lang="en-ZA" sz="2100" dirty="0" smtClean="0">
                <a:latin typeface="Arial" charset="0"/>
                <a:cs typeface="Arial" charset="0"/>
              </a:rPr>
              <a:t>TVET </a:t>
            </a:r>
            <a:r>
              <a:rPr lang="en-ZA" sz="2100" dirty="0">
                <a:latin typeface="Arial" charset="0"/>
                <a:cs typeface="Arial" charset="0"/>
              </a:rPr>
              <a:t>c</a:t>
            </a:r>
            <a:r>
              <a:rPr lang="en-ZA" sz="2100" dirty="0" smtClean="0">
                <a:latin typeface="Arial" charset="0"/>
                <a:cs typeface="Arial" charset="0"/>
              </a:rPr>
              <a:t>olleges as </a:t>
            </a:r>
            <a:r>
              <a:rPr lang="en-ZA" sz="2100" dirty="0">
                <a:latin typeface="Arial" charset="0"/>
                <a:cs typeface="Arial" charset="0"/>
              </a:rPr>
              <a:t>seen in key </a:t>
            </a:r>
            <a:r>
              <a:rPr lang="en-ZA" sz="2100" dirty="0" smtClean="0">
                <a:latin typeface="Arial" charset="0"/>
                <a:cs typeface="Arial" charset="0"/>
              </a:rPr>
              <a:t>government </a:t>
            </a:r>
            <a:r>
              <a:rPr lang="en-ZA" sz="2100" dirty="0">
                <a:latin typeface="Arial" charset="0"/>
                <a:cs typeface="Arial" charset="0"/>
              </a:rPr>
              <a:t>p</a:t>
            </a:r>
            <a:r>
              <a:rPr lang="en-ZA" sz="2100" dirty="0" smtClean="0">
                <a:latin typeface="Arial" charset="0"/>
                <a:cs typeface="Arial" charset="0"/>
              </a:rPr>
              <a:t>lans and strategies. </a:t>
            </a:r>
          </a:p>
          <a:p>
            <a:pPr algn="just">
              <a:lnSpc>
                <a:spcPct val="115000"/>
              </a:lnSpc>
              <a:spcBef>
                <a:spcPts val="0"/>
              </a:spcBef>
              <a:spcAft>
                <a:spcPts val="1000"/>
              </a:spcAft>
              <a:buFont typeface="Symbol"/>
              <a:buChar char=""/>
              <a:defRPr/>
            </a:pPr>
            <a:r>
              <a:rPr lang="en-ZA" sz="2100" dirty="0" smtClean="0">
                <a:latin typeface="Arial" charset="0"/>
                <a:cs typeface="Arial" charset="0"/>
              </a:rPr>
              <a:t>The </a:t>
            </a:r>
            <a:r>
              <a:rPr lang="en-ZA" sz="2100" dirty="0">
                <a:latin typeface="Arial" charset="0"/>
                <a:cs typeface="Arial" charset="0"/>
              </a:rPr>
              <a:t>central role </a:t>
            </a:r>
            <a:r>
              <a:rPr lang="en-ZA" sz="2100" dirty="0" smtClean="0">
                <a:latin typeface="Arial" charset="0"/>
                <a:cs typeface="Arial" charset="0"/>
              </a:rPr>
              <a:t>of TVET </a:t>
            </a:r>
            <a:r>
              <a:rPr lang="en-ZA" sz="2100" dirty="0">
                <a:latin typeface="Arial" charset="0"/>
                <a:cs typeface="Arial" charset="0"/>
              </a:rPr>
              <a:t>colleges in addressing skills shortages </a:t>
            </a:r>
            <a:r>
              <a:rPr lang="en-ZA" sz="2100" dirty="0" smtClean="0">
                <a:latin typeface="Arial" charset="0"/>
                <a:cs typeface="Arial" charset="0"/>
              </a:rPr>
              <a:t>to advance </a:t>
            </a:r>
            <a:r>
              <a:rPr lang="en-ZA" sz="2100" dirty="0">
                <a:latin typeface="Arial" charset="0"/>
                <a:cs typeface="Arial" charset="0"/>
              </a:rPr>
              <a:t>economic growth </a:t>
            </a:r>
            <a:r>
              <a:rPr lang="en-ZA" sz="2100" dirty="0" smtClean="0">
                <a:latin typeface="Arial" charset="0"/>
                <a:cs typeface="Arial" charset="0"/>
              </a:rPr>
              <a:t>has been recognised</a:t>
            </a:r>
          </a:p>
          <a:p>
            <a:pPr algn="just">
              <a:lnSpc>
                <a:spcPct val="115000"/>
              </a:lnSpc>
              <a:spcBef>
                <a:spcPts val="0"/>
              </a:spcBef>
              <a:spcAft>
                <a:spcPts val="1000"/>
              </a:spcAft>
              <a:buFont typeface="Symbol"/>
              <a:buChar char=""/>
              <a:defRPr/>
            </a:pPr>
            <a:r>
              <a:rPr lang="en-US" sz="2100" dirty="0" smtClean="0"/>
              <a:t>Need for focused </a:t>
            </a:r>
            <a:r>
              <a:rPr lang="en-US" sz="2100" dirty="0"/>
              <a:t>attention </a:t>
            </a:r>
            <a:r>
              <a:rPr lang="en-US" sz="2100" dirty="0" smtClean="0"/>
              <a:t>on </a:t>
            </a:r>
            <a:r>
              <a:rPr lang="en-US" sz="2100" dirty="0"/>
              <a:t>the </a:t>
            </a:r>
            <a:r>
              <a:rPr lang="en-US" sz="2100" dirty="0" smtClean="0"/>
              <a:t>TVET </a:t>
            </a:r>
            <a:r>
              <a:rPr lang="en-US" sz="2100" dirty="0"/>
              <a:t>college sector to </a:t>
            </a:r>
            <a:r>
              <a:rPr lang="en-US" sz="2100" u="sng" dirty="0" smtClean="0"/>
              <a:t>increase access </a:t>
            </a:r>
            <a:r>
              <a:rPr lang="en-US" sz="2100" dirty="0" smtClean="0"/>
              <a:t>and </a:t>
            </a:r>
            <a:r>
              <a:rPr lang="en-US" sz="2100" u="sng" dirty="0" smtClean="0"/>
              <a:t>improve quality</a:t>
            </a:r>
            <a:r>
              <a:rPr lang="en-US" sz="2100" dirty="0" smtClean="0"/>
              <a:t> </a:t>
            </a:r>
            <a:r>
              <a:rPr lang="en-US" sz="2100" dirty="0"/>
              <a:t>of provision. </a:t>
            </a:r>
            <a:endParaRPr lang="en-ZA" sz="2100" dirty="0">
              <a:latin typeface="Arial" charset="0"/>
              <a:cs typeface="Arial" charset="0"/>
            </a:endParaRPr>
          </a:p>
          <a:p>
            <a:pPr marL="0" indent="0">
              <a:buFont typeface="Arial" pitchFamily="34" charset="0"/>
              <a:buNone/>
              <a:defRPr/>
            </a:pPr>
            <a:r>
              <a:rPr lang="en-ZA" sz="2100" b="1" dirty="0" smtClean="0"/>
              <a:t>TVET TTT Objectives</a:t>
            </a:r>
            <a:endParaRPr lang="en-ZA" sz="2100" b="1" dirty="0"/>
          </a:p>
          <a:p>
            <a:pPr algn="just">
              <a:lnSpc>
                <a:spcPct val="115000"/>
              </a:lnSpc>
              <a:spcBef>
                <a:spcPts val="0"/>
              </a:spcBef>
              <a:spcAft>
                <a:spcPts val="1000"/>
              </a:spcAft>
              <a:buFont typeface="Symbol"/>
              <a:buChar char=""/>
              <a:defRPr/>
            </a:pPr>
            <a:r>
              <a:rPr lang="en-ZA" sz="2100" dirty="0">
                <a:latin typeface="Arial" charset="0"/>
                <a:cs typeface="Arial" charset="0"/>
              </a:rPr>
              <a:t>Identify measures for strengthening and supporting </a:t>
            </a:r>
            <a:r>
              <a:rPr lang="en-ZA" sz="2100" dirty="0" smtClean="0">
                <a:latin typeface="Arial" charset="0"/>
                <a:cs typeface="Arial" charset="0"/>
              </a:rPr>
              <a:t>TVET </a:t>
            </a:r>
            <a:r>
              <a:rPr lang="en-ZA" sz="2100" dirty="0">
                <a:latin typeface="Arial" charset="0"/>
                <a:cs typeface="Arial" charset="0"/>
              </a:rPr>
              <a:t>colleges in order </a:t>
            </a:r>
            <a:r>
              <a:rPr lang="en-ZA" sz="2100" dirty="0" smtClean="0">
                <a:latin typeface="Arial" charset="0"/>
                <a:cs typeface="Arial" charset="0"/>
              </a:rPr>
              <a:t>to; </a:t>
            </a:r>
          </a:p>
          <a:p>
            <a:pPr lvl="1" algn="just">
              <a:lnSpc>
                <a:spcPct val="115000"/>
              </a:lnSpc>
              <a:spcBef>
                <a:spcPts val="0"/>
              </a:spcBef>
              <a:spcAft>
                <a:spcPts val="1000"/>
              </a:spcAft>
              <a:buFont typeface="Symbol"/>
              <a:buChar char=""/>
              <a:defRPr/>
            </a:pPr>
            <a:r>
              <a:rPr lang="en-ZA" sz="1800" dirty="0" smtClean="0"/>
              <a:t>expand access; </a:t>
            </a:r>
            <a:r>
              <a:rPr lang="en-ZA" sz="1800" dirty="0"/>
              <a:t>and </a:t>
            </a:r>
            <a:endParaRPr lang="en-ZA" sz="1800" dirty="0" smtClean="0"/>
          </a:p>
          <a:p>
            <a:pPr lvl="1" algn="just">
              <a:lnSpc>
                <a:spcPct val="115000"/>
              </a:lnSpc>
              <a:spcBef>
                <a:spcPts val="0"/>
              </a:spcBef>
              <a:spcAft>
                <a:spcPts val="1000"/>
              </a:spcAft>
              <a:buFont typeface="Symbol"/>
              <a:buChar char=""/>
              <a:defRPr/>
            </a:pPr>
            <a:r>
              <a:rPr lang="en-ZA" sz="1800" dirty="0" smtClean="0"/>
              <a:t>improve </a:t>
            </a:r>
            <a:r>
              <a:rPr lang="en-ZA" sz="1800" dirty="0"/>
              <a:t>the quality of provision. </a:t>
            </a:r>
          </a:p>
          <a:p>
            <a:pPr>
              <a:buFont typeface="Arial" pitchFamily="34" charset="0"/>
              <a:buChar char="•"/>
              <a:defRPr/>
            </a:pPr>
            <a:endParaRPr lang="en-ZA" sz="2000" dirty="0"/>
          </a:p>
        </p:txBody>
      </p:sp>
      <p:sp>
        <p:nvSpPr>
          <p:cNvPr id="4" name="Slide Number Placeholder 3"/>
          <p:cNvSpPr>
            <a:spLocks noGrp="1"/>
          </p:cNvSpPr>
          <p:nvPr>
            <p:ph type="sldNum" sz="quarter" idx="11"/>
          </p:nvPr>
        </p:nvSpPr>
        <p:spPr/>
        <p:txBody>
          <a:bodyPr/>
          <a:lstStyle/>
          <a:p>
            <a:pPr>
              <a:defRPr/>
            </a:pPr>
            <a:fld id="{713C1243-D671-4E0A-8989-F654CD14885C}" type="slidenum">
              <a:rPr lang="en-US" smtClean="0"/>
              <a:pPr>
                <a:defRPr/>
              </a:pPr>
              <a:t>2</a:t>
            </a:fld>
            <a:endParaRPr lang="en-US" dirty="0"/>
          </a:p>
        </p:txBody>
      </p:sp>
    </p:spTree>
    <p:extLst>
      <p:ext uri="{BB962C8B-B14F-4D97-AF65-F5344CB8AC3E}">
        <p14:creationId xmlns:p14="http://schemas.microsoft.com/office/powerpoint/2010/main" val="1266971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sz="3200" dirty="0"/>
          </a:p>
        </p:txBody>
      </p:sp>
      <p:sp>
        <p:nvSpPr>
          <p:cNvPr id="3" name="Content Placeholder 2"/>
          <p:cNvSpPr>
            <a:spLocks noGrp="1"/>
          </p:cNvSpPr>
          <p:nvPr>
            <p:ph idx="1"/>
          </p:nvPr>
        </p:nvSpPr>
        <p:spPr>
          <a:xfrm>
            <a:off x="457200" y="685800"/>
            <a:ext cx="8229600" cy="5791200"/>
          </a:xfrm>
        </p:spPr>
        <p:txBody>
          <a:bodyPr/>
          <a:lstStyle/>
          <a:p>
            <a:pPr marL="0" indent="0" algn="ctr">
              <a:buNone/>
            </a:pPr>
            <a:r>
              <a:rPr lang="en-US" sz="2200" b="1" dirty="0" smtClean="0"/>
              <a:t>Methodology</a:t>
            </a:r>
          </a:p>
          <a:p>
            <a:r>
              <a:rPr lang="en-US" sz="2100" dirty="0" smtClean="0"/>
              <a:t>TVET TTT Indaba in March 2013 that involved sector stakeholders, experts and policy makers in the identification of blockages.</a:t>
            </a:r>
          </a:p>
          <a:p>
            <a:r>
              <a:rPr lang="en-US" sz="2100" dirty="0" smtClean="0"/>
              <a:t>Three work streams established to further engage with themes identified at the Indaba which were:</a:t>
            </a:r>
          </a:p>
          <a:p>
            <a:pPr lvl="1"/>
            <a:r>
              <a:rPr lang="en-US" dirty="0" smtClean="0"/>
              <a:t>Partnerships</a:t>
            </a:r>
          </a:p>
          <a:p>
            <a:pPr lvl="1"/>
            <a:r>
              <a:rPr lang="en-US" dirty="0" smtClean="0"/>
              <a:t>Positive Learning Experience</a:t>
            </a:r>
          </a:p>
          <a:p>
            <a:pPr lvl="1"/>
            <a:r>
              <a:rPr lang="en-US" dirty="0" smtClean="0"/>
              <a:t>Pathways</a:t>
            </a:r>
          </a:p>
          <a:p>
            <a:r>
              <a:rPr lang="en-US" sz="2100" dirty="0" smtClean="0"/>
              <a:t>Research commissioned which conducted a desktop review of the sector. Five reports produced.</a:t>
            </a:r>
          </a:p>
          <a:p>
            <a:r>
              <a:rPr lang="en-US" sz="2100" dirty="0" smtClean="0"/>
              <a:t>There was continuous engagement with stakeholders and experts through task team meetings and e-mail comments and inputs.</a:t>
            </a:r>
          </a:p>
          <a:p>
            <a:r>
              <a:rPr lang="en-US" sz="2100" dirty="0" smtClean="0"/>
              <a:t>A roundtable of sector specialists held in January 2014 where the draft reports were discussed.</a:t>
            </a:r>
            <a:endParaRPr lang="en-US" sz="2100"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6416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0"/>
            <a:ext cx="8229600" cy="6858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ZA" sz="3200" dirty="0" smtClean="0">
              <a:latin typeface="Arial" charset="0"/>
              <a:cs typeface="Arial" charset="0"/>
            </a:endParaRPr>
          </a:p>
        </p:txBody>
      </p:sp>
      <p:sp>
        <p:nvSpPr>
          <p:cNvPr id="3" name="Content Placeholder 2"/>
          <p:cNvSpPr>
            <a:spLocks noGrp="1"/>
          </p:cNvSpPr>
          <p:nvPr>
            <p:ph idx="1"/>
          </p:nvPr>
        </p:nvSpPr>
        <p:spPr>
          <a:xfrm>
            <a:off x="457200" y="685800"/>
            <a:ext cx="8229600" cy="5791200"/>
          </a:xfrm>
        </p:spPr>
        <p:txBody>
          <a:bodyPr/>
          <a:lstStyle/>
          <a:p>
            <a:pPr marL="0" indent="0" algn="ctr">
              <a:buFont typeface="Arial" pitchFamily="34" charset="0"/>
              <a:buNone/>
              <a:defRPr/>
            </a:pPr>
            <a:endParaRPr lang="af-ZA" sz="2200" b="1" dirty="0" smtClean="0">
              <a:cs typeface="Arial" charset="0"/>
            </a:endParaRPr>
          </a:p>
          <a:p>
            <a:pPr marL="0" indent="0" algn="ctr">
              <a:buFont typeface="Arial" pitchFamily="34" charset="0"/>
              <a:buNone/>
              <a:defRPr/>
            </a:pPr>
            <a:r>
              <a:rPr lang="af-ZA" sz="2200" b="1" dirty="0" smtClean="0">
                <a:cs typeface="Arial" charset="0"/>
              </a:rPr>
              <a:t>Notions of Access and Quality</a:t>
            </a:r>
          </a:p>
          <a:p>
            <a:pPr algn="just">
              <a:lnSpc>
                <a:spcPct val="115000"/>
              </a:lnSpc>
              <a:spcBef>
                <a:spcPts val="0"/>
              </a:spcBef>
              <a:spcAft>
                <a:spcPts val="1000"/>
              </a:spcAft>
              <a:buFont typeface="Symbol"/>
              <a:buChar char=""/>
              <a:defRPr/>
            </a:pPr>
            <a:r>
              <a:rPr lang="af-ZA" sz="1900" dirty="0">
                <a:latin typeface="Arial" charset="0"/>
                <a:cs typeface="Arial" charset="0"/>
              </a:rPr>
              <a:t>Key words in TTT’s mandate are expanding access and improving quality of provision, need to unpack access. </a:t>
            </a:r>
            <a:endParaRPr lang="af-ZA" sz="1900" dirty="0" smtClean="0">
              <a:latin typeface="Arial" charset="0"/>
              <a:cs typeface="Arial" charset="0"/>
            </a:endParaRPr>
          </a:p>
          <a:p>
            <a:pPr algn="just">
              <a:lnSpc>
                <a:spcPct val="115000"/>
              </a:lnSpc>
              <a:spcBef>
                <a:spcPts val="0"/>
              </a:spcBef>
              <a:spcAft>
                <a:spcPts val="1000"/>
              </a:spcAft>
              <a:buFont typeface="Symbol"/>
              <a:buChar char=""/>
              <a:defRPr/>
            </a:pPr>
            <a:r>
              <a:rPr lang="af-ZA" sz="1900" dirty="0">
                <a:latin typeface="Arial" charset="0"/>
                <a:cs typeface="Arial" charset="0"/>
              </a:rPr>
              <a:t>3</a:t>
            </a:r>
            <a:r>
              <a:rPr lang="af-ZA" sz="1900" dirty="0" smtClean="0">
                <a:latin typeface="Arial" charset="0"/>
                <a:cs typeface="Arial" charset="0"/>
              </a:rPr>
              <a:t> </a:t>
            </a:r>
            <a:r>
              <a:rPr lang="af-ZA" sz="1900" dirty="0">
                <a:latin typeface="Arial" charset="0"/>
                <a:cs typeface="Arial" charset="0"/>
              </a:rPr>
              <a:t>categories of access that should be understood and used as a basis for fulfilling mandate:</a:t>
            </a:r>
          </a:p>
          <a:p>
            <a:pPr lvl="1" algn="just">
              <a:lnSpc>
                <a:spcPct val="115000"/>
              </a:lnSpc>
              <a:spcBef>
                <a:spcPts val="0"/>
              </a:spcBef>
              <a:spcAft>
                <a:spcPts val="1000"/>
              </a:spcAft>
              <a:buFont typeface="Courier New" pitchFamily="49" charset="0"/>
              <a:buChar char="o"/>
              <a:defRPr/>
            </a:pPr>
            <a:r>
              <a:rPr lang="af-ZA" sz="1900" dirty="0" smtClean="0">
                <a:latin typeface="Arial" charset="0"/>
                <a:cs typeface="Arial" charset="0"/>
              </a:rPr>
              <a:t>Access into colleges (increased enrolments)</a:t>
            </a:r>
            <a:endParaRPr lang="af-ZA" sz="1900" dirty="0">
              <a:latin typeface="Arial" charset="0"/>
              <a:cs typeface="Arial" charset="0"/>
            </a:endParaRPr>
          </a:p>
          <a:p>
            <a:pPr lvl="1" algn="just">
              <a:lnSpc>
                <a:spcPct val="115000"/>
              </a:lnSpc>
              <a:spcBef>
                <a:spcPts val="0"/>
              </a:spcBef>
              <a:spcAft>
                <a:spcPts val="1000"/>
              </a:spcAft>
              <a:buFont typeface="Courier New" pitchFamily="49" charset="0"/>
              <a:buChar char="o"/>
              <a:defRPr/>
            </a:pPr>
            <a:r>
              <a:rPr lang="af-ZA" sz="1900" dirty="0">
                <a:latin typeface="Arial" charset="0"/>
                <a:cs typeface="Arial" charset="0"/>
              </a:rPr>
              <a:t>Access </a:t>
            </a:r>
            <a:r>
              <a:rPr lang="af-ZA" sz="1900" dirty="0" smtClean="0">
                <a:latin typeface="Arial" charset="0"/>
                <a:cs typeface="Arial" charset="0"/>
              </a:rPr>
              <a:t>inside colleges (outcomes and efficiencies)</a:t>
            </a:r>
            <a:endParaRPr lang="af-ZA" sz="1900" dirty="0">
              <a:latin typeface="Arial" charset="0"/>
              <a:cs typeface="Arial" charset="0"/>
            </a:endParaRPr>
          </a:p>
          <a:p>
            <a:pPr lvl="1" algn="just">
              <a:lnSpc>
                <a:spcPct val="115000"/>
              </a:lnSpc>
              <a:spcBef>
                <a:spcPts val="0"/>
              </a:spcBef>
              <a:spcAft>
                <a:spcPts val="1000"/>
              </a:spcAft>
              <a:buFont typeface="Courier New" pitchFamily="49" charset="0"/>
              <a:buChar char="o"/>
              <a:defRPr/>
            </a:pPr>
            <a:r>
              <a:rPr lang="af-ZA" sz="1900" dirty="0">
                <a:latin typeface="Arial" charset="0"/>
                <a:cs typeface="Arial" charset="0"/>
              </a:rPr>
              <a:t>Access </a:t>
            </a:r>
            <a:r>
              <a:rPr lang="af-ZA" sz="1900" dirty="0" smtClean="0">
                <a:latin typeface="Arial" charset="0"/>
                <a:cs typeface="Arial" charset="0"/>
              </a:rPr>
              <a:t>out (into labour market, further education, self-employment)</a:t>
            </a:r>
          </a:p>
          <a:p>
            <a:pPr marL="0" indent="0" algn="just">
              <a:lnSpc>
                <a:spcPct val="115000"/>
              </a:lnSpc>
              <a:spcBef>
                <a:spcPts val="0"/>
              </a:spcBef>
              <a:spcAft>
                <a:spcPts val="1000"/>
              </a:spcAft>
              <a:buNone/>
              <a:defRPr/>
            </a:pPr>
            <a:r>
              <a:rPr lang="af-ZA" sz="1900" dirty="0" smtClean="0">
                <a:latin typeface="Arial" charset="0"/>
                <a:cs typeface="Arial" charset="0"/>
              </a:rPr>
              <a:t>Recognising that quality can (only) be achieved through, and by means of open and unfettered institutional access and that access cannot be achieved without attention being paid to quality.</a:t>
            </a:r>
            <a:endParaRPr lang="af-ZA" sz="1900" dirty="0">
              <a:latin typeface="Arial" charset="0"/>
              <a:cs typeface="Arial" charset="0"/>
            </a:endParaRPr>
          </a:p>
          <a:p>
            <a:pPr>
              <a:buFont typeface="Arial" pitchFamily="34" charset="0"/>
              <a:buChar char="•"/>
              <a:defRPr/>
            </a:pPr>
            <a:endParaRPr lang="af-ZA" sz="2000" dirty="0" smtClean="0">
              <a:cs typeface="Arial" charset="0"/>
            </a:endParaRPr>
          </a:p>
          <a:p>
            <a:pPr>
              <a:buFont typeface="Arial" pitchFamily="34" charset="0"/>
              <a:buChar char="•"/>
              <a:defRPr/>
            </a:pPr>
            <a:endParaRPr lang="af-ZA" sz="2000" dirty="0">
              <a:cs typeface="Arial" charset="0"/>
            </a:endParaRPr>
          </a:p>
          <a:p>
            <a:pPr>
              <a:buFont typeface="Arial" pitchFamily="34" charset="0"/>
              <a:buChar char="•"/>
              <a:defRPr/>
            </a:pPr>
            <a:endParaRPr lang="en-ZA" dirty="0"/>
          </a:p>
        </p:txBody>
      </p:sp>
      <p:sp>
        <p:nvSpPr>
          <p:cNvPr id="4" name="Slide Number Placeholder 3"/>
          <p:cNvSpPr>
            <a:spLocks noGrp="1"/>
          </p:cNvSpPr>
          <p:nvPr>
            <p:ph type="sldNum" sz="quarter" idx="11"/>
          </p:nvPr>
        </p:nvSpPr>
        <p:spPr/>
        <p:txBody>
          <a:bodyPr/>
          <a:lstStyle/>
          <a:p>
            <a:pPr>
              <a:defRPr/>
            </a:pPr>
            <a:fld id="{13713908-0603-4E8A-937F-B1B3BE72D621}"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1879397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dirty="0"/>
          </a:p>
        </p:txBody>
      </p:sp>
      <p:sp>
        <p:nvSpPr>
          <p:cNvPr id="3" name="Content Placeholder 2"/>
          <p:cNvSpPr>
            <a:spLocks noGrp="1"/>
          </p:cNvSpPr>
          <p:nvPr>
            <p:ph idx="1"/>
          </p:nvPr>
        </p:nvSpPr>
        <p:spPr>
          <a:xfrm>
            <a:off x="457200" y="685800"/>
            <a:ext cx="8229600" cy="5791200"/>
          </a:xfrm>
        </p:spPr>
        <p:txBody>
          <a:bodyPr/>
          <a:lstStyle/>
          <a:p>
            <a:pPr marL="0" indent="0" algn="ctr">
              <a:buNone/>
            </a:pPr>
            <a:r>
              <a:rPr lang="en-US" sz="2200" b="1" dirty="0" smtClean="0"/>
              <a:t>Challenges</a:t>
            </a:r>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2000" dirty="0" smtClean="0"/>
              <a:t>Close on </a:t>
            </a:r>
            <a:r>
              <a:rPr lang="en-US" sz="2000" dirty="0"/>
              <a:t>2 million students </a:t>
            </a:r>
            <a:r>
              <a:rPr lang="en-US" sz="2000" dirty="0" smtClean="0"/>
              <a:t>enrolled </a:t>
            </a:r>
            <a:r>
              <a:rPr lang="en-US" sz="2000" dirty="0"/>
              <a:t>in public and private </a:t>
            </a:r>
            <a:r>
              <a:rPr lang="en-US" sz="2000" dirty="0" smtClean="0"/>
              <a:t>PSET </a:t>
            </a:r>
            <a:r>
              <a:rPr lang="en-US" sz="2000" dirty="0" err="1" smtClean="0"/>
              <a:t>programmes</a:t>
            </a:r>
            <a:r>
              <a:rPr lang="en-US" sz="2000" dirty="0" smtClean="0"/>
              <a:t> </a:t>
            </a:r>
            <a:r>
              <a:rPr lang="en-US" sz="2000" dirty="0"/>
              <a:t>in 2012. </a:t>
            </a:r>
            <a:endParaRPr lang="en-US" sz="2000" dirty="0" smtClean="0"/>
          </a:p>
          <a:p>
            <a:r>
              <a:rPr lang="en-US" sz="2000" dirty="0" smtClean="0"/>
              <a:t>54% in HEIs </a:t>
            </a:r>
          </a:p>
          <a:p>
            <a:r>
              <a:rPr lang="en-US" sz="2000" dirty="0" smtClean="0"/>
              <a:t>32% in TVET Colleges </a:t>
            </a:r>
            <a:r>
              <a:rPr lang="en-ZA" sz="2000" dirty="0" smtClean="0"/>
              <a:t>(DHET</a:t>
            </a:r>
            <a:r>
              <a:rPr lang="en-ZA" sz="2000" dirty="0"/>
              <a:t>, 2013)</a:t>
            </a:r>
            <a:endParaRPr lang="en-US" sz="2000"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pPr>
                <a:defRPr/>
              </a:pPr>
              <a:t>5</a:t>
            </a:fld>
            <a:endParaRPr lang="en-US" dirty="0"/>
          </a:p>
        </p:txBody>
      </p:sp>
      <p:grpSp>
        <p:nvGrpSpPr>
          <p:cNvPr id="5" name="Group 4"/>
          <p:cNvGrpSpPr/>
          <p:nvPr/>
        </p:nvGrpSpPr>
        <p:grpSpPr>
          <a:xfrm>
            <a:off x="419100" y="1143000"/>
            <a:ext cx="8305800" cy="3064164"/>
            <a:chOff x="228600" y="1219200"/>
            <a:chExt cx="8305800" cy="2514600"/>
          </a:xfrm>
        </p:grpSpPr>
        <p:sp>
          <p:nvSpPr>
            <p:cNvPr id="6" name="Rectangle 5"/>
            <p:cNvSpPr>
              <a:spLocks noChangeArrowheads="1"/>
            </p:cNvSpPr>
            <p:nvPr/>
          </p:nvSpPr>
          <p:spPr bwMode="auto">
            <a:xfrm>
              <a:off x="3962400" y="3352800"/>
              <a:ext cx="1533525"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32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32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32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Arial Narrow" pitchFamily="34" charset="0"/>
                  <a:ea typeface="+mn-ea"/>
                  <a:cs typeface="+mn-cs"/>
                </a:defRPr>
              </a:lvl5pPr>
              <a:lvl6pPr marL="2286000" algn="l" defTabSz="914400" rtl="0" eaLnBrk="1" latinLnBrk="0" hangingPunct="1">
                <a:defRPr sz="3200" kern="1200">
                  <a:solidFill>
                    <a:schemeClr val="tx1"/>
                  </a:solidFill>
                  <a:latin typeface="Arial Narrow" pitchFamily="34" charset="0"/>
                  <a:ea typeface="+mn-ea"/>
                  <a:cs typeface="+mn-cs"/>
                </a:defRPr>
              </a:lvl6pPr>
              <a:lvl7pPr marL="2743200" algn="l" defTabSz="914400" rtl="0" eaLnBrk="1" latinLnBrk="0" hangingPunct="1">
                <a:defRPr sz="3200" kern="1200">
                  <a:solidFill>
                    <a:schemeClr val="tx1"/>
                  </a:solidFill>
                  <a:latin typeface="Arial Narrow" pitchFamily="34" charset="0"/>
                  <a:ea typeface="+mn-ea"/>
                  <a:cs typeface="+mn-cs"/>
                </a:defRPr>
              </a:lvl7pPr>
              <a:lvl8pPr marL="3200400" algn="l" defTabSz="914400" rtl="0" eaLnBrk="1" latinLnBrk="0" hangingPunct="1">
                <a:defRPr sz="3200" kern="1200">
                  <a:solidFill>
                    <a:schemeClr val="tx1"/>
                  </a:solidFill>
                  <a:latin typeface="Arial Narrow" pitchFamily="34" charset="0"/>
                  <a:ea typeface="+mn-ea"/>
                  <a:cs typeface="+mn-cs"/>
                </a:defRPr>
              </a:lvl8pPr>
              <a:lvl9pPr marL="3657600" algn="l" defTabSz="914400" rtl="0" eaLnBrk="1" latinLnBrk="0" hangingPunct="1">
                <a:defRPr sz="3200" kern="1200">
                  <a:solidFill>
                    <a:schemeClr val="tx1"/>
                  </a:solidFill>
                  <a:latin typeface="Arial Narrow" pitchFamily="34" charset="0"/>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defRPr/>
              </a:pPr>
              <a:r>
                <a:rPr kumimoji="0" lang="en-ZA" sz="1100" b="1" i="0" u="none" strike="noStrike" kern="1200" cap="none" spc="0" normalizeH="0" baseline="0" noProof="0" dirty="0" smtClean="0">
                  <a:ln>
                    <a:noFill/>
                  </a:ln>
                  <a:solidFill>
                    <a:sysClr val="windowText" lastClr="000000"/>
                  </a:solidFill>
                  <a:effectLst/>
                  <a:uLnTx/>
                  <a:uFillTx/>
                  <a:latin typeface="Calibri" pitchFamily="34" charset="0"/>
                  <a:ea typeface="+mn-ea"/>
                  <a:cs typeface="Arial" pitchFamily="34" charset="0"/>
                </a:rPr>
                <a:t>South Africa,2012 (DHET, 2013)</a:t>
              </a:r>
              <a:endParaRPr kumimoji="0" lang="en-US" sz="1800" b="0"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endParaRPr>
            </a:p>
          </p:txBody>
        </p:sp>
        <p:graphicFrame>
          <p:nvGraphicFramePr>
            <p:cNvPr id="7" name="Diagram 6"/>
            <p:cNvGraphicFramePr/>
            <p:nvPr/>
          </p:nvGraphicFramePr>
          <p:xfrm>
            <a:off x="228600" y="1371600"/>
            <a:ext cx="2676525" cy="190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2895600" y="1295400"/>
            <a:ext cx="2838450" cy="19716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Rectangle 8"/>
            <p:cNvSpPr>
              <a:spLocks noChangeArrowheads="1"/>
            </p:cNvSpPr>
            <p:nvPr/>
          </p:nvSpPr>
          <p:spPr bwMode="auto">
            <a:xfrm>
              <a:off x="914400" y="3352800"/>
              <a:ext cx="1533525"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32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32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32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Arial Narrow" pitchFamily="34" charset="0"/>
                  <a:ea typeface="+mn-ea"/>
                  <a:cs typeface="+mn-cs"/>
                </a:defRPr>
              </a:lvl5pPr>
              <a:lvl6pPr marL="2286000" algn="l" defTabSz="914400" rtl="0" eaLnBrk="1" latinLnBrk="0" hangingPunct="1">
                <a:defRPr sz="3200" kern="1200">
                  <a:solidFill>
                    <a:schemeClr val="tx1"/>
                  </a:solidFill>
                  <a:latin typeface="Arial Narrow" pitchFamily="34" charset="0"/>
                  <a:ea typeface="+mn-ea"/>
                  <a:cs typeface="+mn-cs"/>
                </a:defRPr>
              </a:lvl6pPr>
              <a:lvl7pPr marL="2743200" algn="l" defTabSz="914400" rtl="0" eaLnBrk="1" latinLnBrk="0" hangingPunct="1">
                <a:defRPr sz="3200" kern="1200">
                  <a:solidFill>
                    <a:schemeClr val="tx1"/>
                  </a:solidFill>
                  <a:latin typeface="Arial Narrow" pitchFamily="34" charset="0"/>
                  <a:ea typeface="+mn-ea"/>
                  <a:cs typeface="+mn-cs"/>
                </a:defRPr>
              </a:lvl7pPr>
              <a:lvl8pPr marL="3200400" algn="l" defTabSz="914400" rtl="0" eaLnBrk="1" latinLnBrk="0" hangingPunct="1">
                <a:defRPr sz="3200" kern="1200">
                  <a:solidFill>
                    <a:schemeClr val="tx1"/>
                  </a:solidFill>
                  <a:latin typeface="Arial Narrow" pitchFamily="34" charset="0"/>
                  <a:ea typeface="+mn-ea"/>
                  <a:cs typeface="+mn-cs"/>
                </a:defRPr>
              </a:lvl8pPr>
              <a:lvl9pPr marL="3657600" algn="l" defTabSz="914400" rtl="0" eaLnBrk="1" latinLnBrk="0" hangingPunct="1">
                <a:defRPr sz="3200" kern="1200">
                  <a:solidFill>
                    <a:schemeClr val="tx1"/>
                  </a:solidFill>
                  <a:latin typeface="Arial Narrow" pitchFamily="34" charset="0"/>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defRPr/>
              </a:pPr>
              <a:r>
                <a:rPr kumimoji="0" lang="en-ZA" sz="1100" b="1" i="0" u="none" strike="noStrike" kern="1200" cap="none" spc="0" normalizeH="0" baseline="0" noProof="0" dirty="0" smtClean="0">
                  <a:ln>
                    <a:noFill/>
                  </a:ln>
                  <a:solidFill>
                    <a:sysClr val="windowText" lastClr="000000"/>
                  </a:solidFill>
                  <a:effectLst/>
                  <a:uLnTx/>
                  <a:uFillTx/>
                  <a:latin typeface="Calibri" pitchFamily="34" charset="0"/>
                  <a:ea typeface="+mn-ea"/>
                  <a:cs typeface="Arial" pitchFamily="34" charset="0"/>
                </a:rPr>
                <a:t>South Africa,2007 (DHET, 2008)</a:t>
              </a:r>
              <a:endParaRPr kumimoji="0" lang="en-US" sz="1800" b="0"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endParaRPr>
            </a:p>
          </p:txBody>
        </p:sp>
        <p:graphicFrame>
          <p:nvGraphicFramePr>
            <p:cNvPr id="10" name="Diagram 9"/>
            <p:cNvGraphicFramePr/>
            <p:nvPr/>
          </p:nvGraphicFramePr>
          <p:xfrm>
            <a:off x="5715000" y="1219200"/>
            <a:ext cx="2819400" cy="20574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1" name="Rectangle 10"/>
            <p:cNvSpPr>
              <a:spLocks noChangeArrowheads="1"/>
            </p:cNvSpPr>
            <p:nvPr/>
          </p:nvSpPr>
          <p:spPr bwMode="auto">
            <a:xfrm>
              <a:off x="6248400" y="3352800"/>
              <a:ext cx="1533525"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32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32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32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Arial Narrow" pitchFamily="34" charset="0"/>
                  <a:ea typeface="+mn-ea"/>
                  <a:cs typeface="+mn-cs"/>
                </a:defRPr>
              </a:lvl5pPr>
              <a:lvl6pPr marL="2286000" algn="l" defTabSz="914400" rtl="0" eaLnBrk="1" latinLnBrk="0" hangingPunct="1">
                <a:defRPr sz="3200" kern="1200">
                  <a:solidFill>
                    <a:schemeClr val="tx1"/>
                  </a:solidFill>
                  <a:latin typeface="Arial Narrow" pitchFamily="34" charset="0"/>
                  <a:ea typeface="+mn-ea"/>
                  <a:cs typeface="+mn-cs"/>
                </a:defRPr>
              </a:lvl6pPr>
              <a:lvl7pPr marL="2743200" algn="l" defTabSz="914400" rtl="0" eaLnBrk="1" latinLnBrk="0" hangingPunct="1">
                <a:defRPr sz="3200" kern="1200">
                  <a:solidFill>
                    <a:schemeClr val="tx1"/>
                  </a:solidFill>
                  <a:latin typeface="Arial Narrow" pitchFamily="34" charset="0"/>
                  <a:ea typeface="+mn-ea"/>
                  <a:cs typeface="+mn-cs"/>
                </a:defRPr>
              </a:lvl7pPr>
              <a:lvl8pPr marL="3200400" algn="l" defTabSz="914400" rtl="0" eaLnBrk="1" latinLnBrk="0" hangingPunct="1">
                <a:defRPr sz="3200" kern="1200">
                  <a:solidFill>
                    <a:schemeClr val="tx1"/>
                  </a:solidFill>
                  <a:latin typeface="Arial Narrow" pitchFamily="34" charset="0"/>
                  <a:ea typeface="+mn-ea"/>
                  <a:cs typeface="+mn-cs"/>
                </a:defRPr>
              </a:lvl8pPr>
              <a:lvl9pPr marL="3657600" algn="l" defTabSz="914400" rtl="0" eaLnBrk="1" latinLnBrk="0" hangingPunct="1">
                <a:defRPr sz="3200" kern="1200">
                  <a:solidFill>
                    <a:schemeClr val="tx1"/>
                  </a:solidFill>
                  <a:latin typeface="Arial Narrow" pitchFamily="34" charset="0"/>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defRPr/>
              </a:pPr>
              <a:r>
                <a:rPr kumimoji="0" lang="en-ZA" sz="1100" b="1" i="0" u="none" strike="noStrike" kern="1200" cap="none" spc="0" normalizeH="0" baseline="0" noProof="0" dirty="0" smtClean="0">
                  <a:ln>
                    <a:noFill/>
                  </a:ln>
                  <a:solidFill>
                    <a:sysClr val="windowText" lastClr="000000"/>
                  </a:solidFill>
                  <a:effectLst/>
                  <a:uLnTx/>
                  <a:uFillTx/>
                  <a:latin typeface="Calibri" pitchFamily="34" charset="0"/>
                  <a:ea typeface="+mn-ea"/>
                  <a:cs typeface="Arial" pitchFamily="34" charset="0"/>
                </a:rPr>
                <a:t>2030 Vision (White Paper)</a:t>
              </a:r>
              <a:endParaRPr kumimoji="0" lang="en-US" sz="1800" b="0"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endParaRPr>
            </a:p>
          </p:txBody>
        </p:sp>
      </p:grpSp>
    </p:spTree>
    <p:extLst>
      <p:ext uri="{BB962C8B-B14F-4D97-AF65-F5344CB8AC3E}">
        <p14:creationId xmlns:p14="http://schemas.microsoft.com/office/powerpoint/2010/main" val="1994546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dirty="0"/>
          </a:p>
        </p:txBody>
      </p:sp>
      <p:sp>
        <p:nvSpPr>
          <p:cNvPr id="3" name="Content Placeholder 2"/>
          <p:cNvSpPr>
            <a:spLocks noGrp="1"/>
          </p:cNvSpPr>
          <p:nvPr>
            <p:ph idx="1"/>
          </p:nvPr>
        </p:nvSpPr>
        <p:spPr>
          <a:xfrm>
            <a:off x="457200" y="762000"/>
            <a:ext cx="8229600" cy="5715000"/>
          </a:xfrm>
        </p:spPr>
        <p:txBody>
          <a:bodyPr/>
          <a:lstStyle/>
          <a:p>
            <a:pPr marL="0" indent="0" algn="ctr">
              <a:lnSpc>
                <a:spcPct val="115000"/>
              </a:lnSpc>
              <a:spcBef>
                <a:spcPts val="0"/>
              </a:spcBef>
              <a:spcAft>
                <a:spcPts val="1000"/>
              </a:spcAft>
              <a:buNone/>
              <a:defRPr/>
            </a:pPr>
            <a:r>
              <a:rPr lang="en-US" sz="2000" b="1" dirty="0">
                <a:latin typeface="Arial" charset="0"/>
                <a:cs typeface="Arial" charset="0"/>
              </a:rPr>
              <a:t>Challenges (Cont.)</a:t>
            </a:r>
          </a:p>
          <a:p>
            <a:pPr lvl="0" algn="just">
              <a:lnSpc>
                <a:spcPct val="115000"/>
              </a:lnSpc>
              <a:spcBef>
                <a:spcPts val="0"/>
              </a:spcBef>
              <a:spcAft>
                <a:spcPts val="1000"/>
              </a:spcAft>
              <a:buFont typeface="Symbol"/>
              <a:buChar char=""/>
            </a:pPr>
            <a:r>
              <a:rPr lang="en-ZA" sz="1900" dirty="0" smtClean="0">
                <a:solidFill>
                  <a:prstClr val="black"/>
                </a:solidFill>
                <a:latin typeface="Arial" charset="0"/>
                <a:cs typeface="Arial" charset="0"/>
              </a:rPr>
              <a:t>Not </a:t>
            </a:r>
            <a:r>
              <a:rPr lang="en-ZA" sz="1900" dirty="0">
                <a:solidFill>
                  <a:prstClr val="black"/>
                </a:solidFill>
                <a:latin typeface="Arial" charset="0"/>
                <a:cs typeface="Arial" charset="0"/>
              </a:rPr>
              <a:t>enough lectures have the capacity to take charge of their learning environments, most don’t have the necessary competences (the combination of a teaching qualification and a trade in programmes that industry is mostly interested in).</a:t>
            </a:r>
          </a:p>
          <a:p>
            <a:pPr lvl="0" algn="just">
              <a:lnSpc>
                <a:spcPct val="115000"/>
              </a:lnSpc>
              <a:spcBef>
                <a:spcPts val="0"/>
              </a:spcBef>
              <a:spcAft>
                <a:spcPts val="1000"/>
              </a:spcAft>
              <a:buFont typeface="Symbol"/>
              <a:buChar char=""/>
            </a:pPr>
            <a:r>
              <a:rPr lang="en-ZA" sz="1900" dirty="0">
                <a:solidFill>
                  <a:prstClr val="black"/>
                </a:solidFill>
                <a:latin typeface="Arial" charset="0"/>
                <a:cs typeface="Arial" charset="0"/>
              </a:rPr>
              <a:t>With the envisaged expansion of student enrolments, not enough lecturers in the system to cope with the expansion</a:t>
            </a:r>
            <a:r>
              <a:rPr lang="en-ZA" sz="1900" dirty="0" smtClean="0">
                <a:solidFill>
                  <a:prstClr val="black"/>
                </a:solidFill>
                <a:latin typeface="Arial" charset="0"/>
                <a:cs typeface="Arial" charset="0"/>
              </a:rPr>
              <a:t>.</a:t>
            </a:r>
            <a:endParaRPr lang="en-US" sz="1900" dirty="0">
              <a:latin typeface="Arial" charset="0"/>
              <a:cs typeface="Arial" charset="0"/>
            </a:endParaRPr>
          </a:p>
          <a:p>
            <a:pPr algn="just">
              <a:lnSpc>
                <a:spcPct val="115000"/>
              </a:lnSpc>
              <a:spcBef>
                <a:spcPts val="0"/>
              </a:spcBef>
              <a:spcAft>
                <a:spcPts val="1000"/>
              </a:spcAft>
              <a:buFont typeface="Symbol"/>
              <a:buChar char=""/>
              <a:defRPr/>
            </a:pPr>
            <a:r>
              <a:rPr lang="en-US" sz="1900" dirty="0">
                <a:latin typeface="Arial" charset="0"/>
                <a:cs typeface="Arial" charset="0"/>
              </a:rPr>
              <a:t>Colleges cater mainly for those who have left school – should ideally provide education and training to members of their own and nearby communities and develop skills for local industry, commerce and public-sector institutions. In this regard, need to revisit their purpose.</a:t>
            </a:r>
          </a:p>
          <a:p>
            <a:pPr algn="just">
              <a:lnSpc>
                <a:spcPct val="115000"/>
              </a:lnSpc>
              <a:spcBef>
                <a:spcPts val="0"/>
              </a:spcBef>
              <a:spcAft>
                <a:spcPts val="1000"/>
              </a:spcAft>
              <a:buFont typeface="Symbol"/>
              <a:buChar char=""/>
              <a:defRPr/>
            </a:pPr>
            <a:r>
              <a:rPr lang="en-US" sz="1900" dirty="0">
                <a:latin typeface="Arial" charset="0"/>
                <a:cs typeface="Arial" charset="0"/>
              </a:rPr>
              <a:t>Colleges have become central part of government strategy in the provision of PSET, targeted for the greatest expansion and diversification (White Paper, 2013). Need to ensure they are properly resourced, led and managed to fulfill this role.</a:t>
            </a:r>
          </a:p>
          <a:p>
            <a:endParaRPr lang="en-US" dirty="0" smtClean="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129036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dirty="0"/>
          </a:p>
        </p:txBody>
      </p:sp>
      <p:sp>
        <p:nvSpPr>
          <p:cNvPr id="3" name="Content Placeholder 2"/>
          <p:cNvSpPr>
            <a:spLocks noGrp="1"/>
          </p:cNvSpPr>
          <p:nvPr>
            <p:ph idx="1"/>
          </p:nvPr>
        </p:nvSpPr>
        <p:spPr>
          <a:xfrm>
            <a:off x="457200" y="762000"/>
            <a:ext cx="8229600" cy="5715000"/>
          </a:xfrm>
        </p:spPr>
        <p:txBody>
          <a:bodyPr/>
          <a:lstStyle/>
          <a:p>
            <a:pPr marL="0" indent="0" algn="ctr">
              <a:buNone/>
            </a:pPr>
            <a:r>
              <a:rPr lang="en-US" sz="2200" b="1" dirty="0" smtClean="0"/>
              <a:t>A range of interventions since democracy</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sz="2200" dirty="0" smtClean="0"/>
          </a:p>
          <a:p>
            <a:r>
              <a:rPr lang="en-US" sz="2200" b="1" dirty="0" smtClean="0"/>
              <a:t>Very key: the DHET Turnaround Strategy 2012</a:t>
            </a:r>
            <a:endParaRPr lang="en-US" sz="2200" b="1"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7</a:t>
            </a:fld>
            <a:endParaRPr lang="en-US" dirty="0">
              <a:solidFill>
                <a:prstClr val="black">
                  <a:tint val="75000"/>
                </a:prstClr>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708776494"/>
              </p:ext>
            </p:extLst>
          </p:nvPr>
        </p:nvGraphicFramePr>
        <p:xfrm>
          <a:off x="152400" y="1219200"/>
          <a:ext cx="8839200" cy="5105400"/>
        </p:xfrm>
        <a:graphic>
          <a:graphicData uri="http://schemas.openxmlformats.org/presentationml/2006/ole">
            <mc:AlternateContent xmlns:mc="http://schemas.openxmlformats.org/markup-compatibility/2006">
              <mc:Choice xmlns:v="urn:schemas-microsoft-com:vml" Requires="v">
                <p:oleObj spid="_x0000_s1029" name="Document" r:id="rId4" imgW="5894968" imgH="1625108" progId="Word.Document.12">
                  <p:embed/>
                </p:oleObj>
              </mc:Choice>
              <mc:Fallback>
                <p:oleObj name="Document" r:id="rId4" imgW="5894968" imgH="1625108" progId="Word.Document.12">
                  <p:embed/>
                  <p:pic>
                    <p:nvPicPr>
                      <p:cNvPr id="0" name=""/>
                      <p:cNvPicPr/>
                      <p:nvPr/>
                    </p:nvPicPr>
                    <p:blipFill>
                      <a:blip r:embed="rId5"/>
                      <a:stretch>
                        <a:fillRect/>
                      </a:stretch>
                    </p:blipFill>
                    <p:spPr>
                      <a:xfrm>
                        <a:off x="152400" y="1219200"/>
                        <a:ext cx="8839200" cy="5105400"/>
                      </a:xfrm>
                      <a:prstGeom prst="rect">
                        <a:avLst/>
                      </a:prstGeom>
                    </p:spPr>
                  </p:pic>
                </p:oleObj>
              </mc:Fallback>
            </mc:AlternateContent>
          </a:graphicData>
        </a:graphic>
      </p:graphicFrame>
    </p:spTree>
    <p:extLst>
      <p:ext uri="{BB962C8B-B14F-4D97-AF65-F5344CB8AC3E}">
        <p14:creationId xmlns:p14="http://schemas.microsoft.com/office/powerpoint/2010/main" val="4116609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sz="3200" dirty="0"/>
          </a:p>
        </p:txBody>
      </p:sp>
      <p:sp>
        <p:nvSpPr>
          <p:cNvPr id="3" name="Content Placeholder 2"/>
          <p:cNvSpPr>
            <a:spLocks noGrp="1"/>
          </p:cNvSpPr>
          <p:nvPr>
            <p:ph idx="1"/>
          </p:nvPr>
        </p:nvSpPr>
        <p:spPr>
          <a:xfrm>
            <a:off x="457200" y="914400"/>
            <a:ext cx="8229600" cy="5562600"/>
          </a:xfrm>
        </p:spPr>
        <p:txBody>
          <a:bodyPr/>
          <a:lstStyle/>
          <a:p>
            <a:pPr marL="0" lvl="0" indent="0" algn="ctr">
              <a:buNone/>
            </a:pPr>
            <a:r>
              <a:rPr lang="en-ZA" sz="2000" b="1" dirty="0"/>
              <a:t>Conceptual Framework: The Notion of a Developmental State</a:t>
            </a:r>
          </a:p>
          <a:p>
            <a:pPr>
              <a:lnSpc>
                <a:spcPct val="115000"/>
              </a:lnSpc>
            </a:pPr>
            <a:r>
              <a:rPr lang="en-ZA" sz="2000" dirty="0"/>
              <a:t>Major policies issued by the post-apartheid government since1994 revolve around the notion of a developmental state. </a:t>
            </a:r>
          </a:p>
          <a:p>
            <a:pPr>
              <a:lnSpc>
                <a:spcPct val="115000"/>
              </a:lnSpc>
            </a:pPr>
            <a:r>
              <a:rPr lang="en-ZA" sz="2000" dirty="0"/>
              <a:t>Most of these policies make explicit reference of the catalyst role the TVET </a:t>
            </a:r>
            <a:r>
              <a:rPr lang="en-ZA" sz="2000" dirty="0" smtClean="0"/>
              <a:t>college </a:t>
            </a:r>
            <a:r>
              <a:rPr lang="en-ZA" sz="2000" dirty="0"/>
              <a:t>sector should play within the post-school education and training (PSET) system towards addressing the challenges faced by a developmental state</a:t>
            </a:r>
            <a:r>
              <a:rPr lang="en-ZA" sz="2000" dirty="0" smtClean="0"/>
              <a:t>.</a:t>
            </a:r>
          </a:p>
          <a:p>
            <a:pPr>
              <a:lnSpc>
                <a:spcPct val="115000"/>
              </a:lnSpc>
            </a:pPr>
            <a:r>
              <a:rPr lang="en-ZA" sz="2000" dirty="0"/>
              <a:t>The central question contained in the White Paper (DHET: 2013) is the following:  how can skills development support the creation of a developmental state? </a:t>
            </a:r>
          </a:p>
          <a:p>
            <a:pPr>
              <a:lnSpc>
                <a:spcPct val="115000"/>
              </a:lnSpc>
            </a:pPr>
            <a:r>
              <a:rPr lang="en-ZA" sz="2000" dirty="0"/>
              <a:t>A response to this requires an understanding of the developmental role of TVET </a:t>
            </a:r>
            <a:r>
              <a:rPr lang="en-ZA" sz="2000" dirty="0" smtClean="0"/>
              <a:t>colleges </a:t>
            </a:r>
            <a:r>
              <a:rPr lang="en-ZA" sz="2000" dirty="0"/>
              <a:t>and a re-conceptualisation of their purpose in a developmental state.</a:t>
            </a:r>
            <a:endParaRPr lang="en-US" sz="2000" dirty="0"/>
          </a:p>
          <a:p>
            <a:pPr>
              <a:lnSpc>
                <a:spcPct val="115000"/>
              </a:lnSpc>
            </a:pPr>
            <a:endParaRPr lang="en-ZA" sz="2200"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381235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ZA" sz="2800" dirty="0">
                <a:solidFill>
                  <a:srgbClr val="B11116"/>
                </a:solidFill>
                <a:latin typeface="Arial" charset="0"/>
                <a:cs typeface="Arial" charset="0"/>
              </a:rPr>
              <a:t>Technical </a:t>
            </a:r>
            <a:r>
              <a:rPr lang="en-ZA" sz="2800" dirty="0" smtClean="0">
                <a:solidFill>
                  <a:srgbClr val="B11116"/>
                </a:solidFill>
                <a:latin typeface="Arial" charset="0"/>
                <a:cs typeface="Arial" charset="0"/>
              </a:rPr>
              <a:t>&amp; Vocational </a:t>
            </a:r>
            <a:r>
              <a:rPr lang="en-ZA" sz="2800" dirty="0">
                <a:solidFill>
                  <a:srgbClr val="B11116"/>
                </a:solidFill>
                <a:latin typeface="Arial" charset="0"/>
                <a:cs typeface="Arial" charset="0"/>
              </a:rPr>
              <a:t>Education and Training</a:t>
            </a:r>
            <a:endParaRPr lang="en-US" sz="3200" dirty="0"/>
          </a:p>
        </p:txBody>
      </p:sp>
      <p:sp>
        <p:nvSpPr>
          <p:cNvPr id="3" name="Content Placeholder 2"/>
          <p:cNvSpPr>
            <a:spLocks noGrp="1"/>
          </p:cNvSpPr>
          <p:nvPr>
            <p:ph idx="1"/>
          </p:nvPr>
        </p:nvSpPr>
        <p:spPr>
          <a:xfrm>
            <a:off x="457200" y="838200"/>
            <a:ext cx="8229600" cy="5867400"/>
          </a:xfrm>
        </p:spPr>
        <p:txBody>
          <a:bodyPr/>
          <a:lstStyle/>
          <a:p>
            <a:pPr marL="0" lvl="0" indent="0" algn="ctr">
              <a:lnSpc>
                <a:spcPct val="115000"/>
              </a:lnSpc>
              <a:buNone/>
            </a:pPr>
            <a:r>
              <a:rPr lang="en-ZA" sz="2200" b="1" dirty="0"/>
              <a:t>Blockage 1: Purpose</a:t>
            </a:r>
          </a:p>
          <a:p>
            <a:pPr lvl="0">
              <a:lnSpc>
                <a:spcPct val="115000"/>
              </a:lnSpc>
            </a:pPr>
            <a:r>
              <a:rPr lang="en-ZA" sz="2000" dirty="0"/>
              <a:t>Current Purpose limited</a:t>
            </a:r>
            <a:r>
              <a:rPr lang="en-ZA" sz="2000" dirty="0" smtClean="0"/>
              <a:t>, too oriented towards supply-side with </a:t>
            </a:r>
            <a:r>
              <a:rPr lang="en-ZA" sz="2000" dirty="0"/>
              <a:t>its main focus </a:t>
            </a:r>
            <a:r>
              <a:rPr lang="en-ZA" sz="2000" dirty="0" smtClean="0"/>
              <a:t>on </a:t>
            </a:r>
            <a:r>
              <a:rPr lang="en-ZA" sz="2000" dirty="0"/>
              <a:t>employment in the formal labour market</a:t>
            </a:r>
          </a:p>
          <a:p>
            <a:pPr marL="0" lvl="0" indent="0" algn="ctr">
              <a:buNone/>
            </a:pPr>
            <a:r>
              <a:rPr lang="en-ZA" sz="2200" b="1" dirty="0"/>
              <a:t>Recommendation</a:t>
            </a:r>
            <a:r>
              <a:rPr lang="en-ZA" sz="2200" dirty="0"/>
              <a:t> </a:t>
            </a:r>
          </a:p>
          <a:p>
            <a:pPr>
              <a:lnSpc>
                <a:spcPct val="115000"/>
              </a:lnSpc>
            </a:pPr>
            <a:r>
              <a:rPr lang="en-ZA" sz="2000" dirty="0"/>
              <a:t>Get </a:t>
            </a:r>
            <a:r>
              <a:rPr lang="en-ZA" sz="2000" dirty="0" smtClean="0"/>
              <a:t>the longer-term </a:t>
            </a:r>
            <a:r>
              <a:rPr lang="en-ZA" sz="2000" dirty="0"/>
              <a:t>purpose right: </a:t>
            </a:r>
            <a:r>
              <a:rPr lang="en-ZA" sz="2000" dirty="0" smtClean="0"/>
              <a:t>should also </a:t>
            </a:r>
            <a:r>
              <a:rPr lang="en-ZA" sz="2000" dirty="0"/>
              <a:t>speak to overall long-term Mission and Vision for the sector.</a:t>
            </a:r>
            <a:endParaRPr lang="en-US" sz="2000" dirty="0"/>
          </a:p>
          <a:p>
            <a:pPr>
              <a:lnSpc>
                <a:spcPct val="115000"/>
              </a:lnSpc>
            </a:pPr>
            <a:r>
              <a:rPr lang="en-ZA" sz="2000" dirty="0"/>
              <a:t>Purpose should reflect TVET for economic and broader societal and developmental objectives </a:t>
            </a:r>
            <a:r>
              <a:rPr lang="en-ZA" sz="2000" dirty="0" smtClean="0"/>
              <a:t>(with the involvement </a:t>
            </a:r>
            <a:r>
              <a:rPr lang="en-ZA" sz="2000" dirty="0"/>
              <a:t>of the DTI, EDD, NPC, national business formations, national labour formations).</a:t>
            </a:r>
            <a:endParaRPr lang="en-US" sz="2000" dirty="0"/>
          </a:p>
          <a:p>
            <a:pPr>
              <a:lnSpc>
                <a:spcPct val="115000"/>
              </a:lnSpc>
            </a:pPr>
            <a:r>
              <a:rPr lang="en-ZA" sz="2000" dirty="0"/>
              <a:t>TVET for local economy (local businesses, provincial and local government, informal sector</a:t>
            </a:r>
            <a:r>
              <a:rPr lang="en-ZA" sz="2000" dirty="0" smtClean="0"/>
              <a:t>) as well as responding to national imperatives.</a:t>
            </a:r>
            <a:endParaRPr lang="en-ZA" sz="2000" dirty="0"/>
          </a:p>
          <a:p>
            <a:pPr>
              <a:lnSpc>
                <a:spcPct val="115000"/>
              </a:lnSpc>
            </a:pPr>
            <a:r>
              <a:rPr lang="en-ZA" sz="2000" dirty="0"/>
              <a:t>Immediate focus should be on occupations and the acquisition of mid-level </a:t>
            </a:r>
            <a:r>
              <a:rPr lang="en-ZA" sz="2000" dirty="0" smtClean="0"/>
              <a:t>skills.</a:t>
            </a:r>
            <a:endParaRPr lang="en-US" sz="2200" dirty="0"/>
          </a:p>
          <a:p>
            <a:endParaRPr lang="en-US" dirty="0"/>
          </a:p>
        </p:txBody>
      </p:sp>
      <p:sp>
        <p:nvSpPr>
          <p:cNvPr id="4" name="Slide Number Placeholder 3"/>
          <p:cNvSpPr>
            <a:spLocks noGrp="1"/>
          </p:cNvSpPr>
          <p:nvPr>
            <p:ph type="sldNum" sz="quarter" idx="11"/>
          </p:nvPr>
        </p:nvSpPr>
        <p:spPr/>
        <p:txBody>
          <a:bodyPr/>
          <a:lstStyle/>
          <a:p>
            <a:pPr>
              <a:defRPr/>
            </a:pPr>
            <a:fld id="{5BD553CC-03A8-4BF8-9184-CE07FD5667F4}"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1312605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RDC Colours">
      <a:dk1>
        <a:sysClr val="windowText" lastClr="000000"/>
      </a:dk1>
      <a:lt1>
        <a:srgbClr val="000000"/>
      </a:lt1>
      <a:dk2>
        <a:srgbClr val="F7EAC2"/>
      </a:dk2>
      <a:lt2>
        <a:srgbClr val="F7EAC2"/>
      </a:lt2>
      <a:accent1>
        <a:srgbClr val="B11116"/>
      </a:accent1>
      <a:accent2>
        <a:srgbClr val="E7B909"/>
      </a:accent2>
      <a:accent3>
        <a:srgbClr val="F58220"/>
      </a:accent3>
      <a:accent4>
        <a:srgbClr val="ADAFB2"/>
      </a:accent4>
      <a:accent5>
        <a:srgbClr val="004274"/>
      </a:accent5>
      <a:accent6>
        <a:srgbClr val="B2671F"/>
      </a:accent6>
      <a:hlink>
        <a:srgbClr val="B11116"/>
      </a:hlink>
      <a:folHlink>
        <a:srgbClr val="ADAF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6683</TotalTime>
  <Words>1551</Words>
  <Application>Microsoft Office PowerPoint</Application>
  <PresentationFormat>On-screen Show (4:3)</PresentationFormat>
  <Paragraphs>202</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Document</vt:lpstr>
      <vt:lpstr>Technical &amp; Vocational Education and Training Technical Task Team (TVET TTT)   15 August 2014</vt:lpstr>
      <vt:lpstr>Technical &amp; Vocational Education and Training</vt:lpstr>
      <vt:lpstr>Technical &amp; Vocational Education and Training</vt:lpstr>
      <vt:lpstr>Technical &amp; Vocational Education and Training</vt:lpstr>
      <vt:lpstr>Technical &amp; Vocational Education and Training</vt:lpstr>
      <vt:lpstr>Technical &amp; Vocational Education and Training</vt:lpstr>
      <vt:lpstr>Technical &amp; Vocational Education and Training</vt:lpstr>
      <vt:lpstr>Technical &amp; Vocational Education and Training</vt:lpstr>
      <vt:lpstr>Technical &amp; Vocational Education and Training</vt:lpstr>
      <vt:lpstr>Purpose of TVET Sector</vt:lpstr>
      <vt:lpstr>Technical &amp; Vocational Education and Training</vt:lpstr>
      <vt:lpstr>Technical &amp; Vocational Education and Training</vt:lpstr>
      <vt:lpstr>Technical &amp; Vocational Education and Training</vt:lpstr>
      <vt:lpstr>Technical &amp; Vocational Education and Training</vt:lpstr>
      <vt:lpstr>What the TVET TTT would like the HRD Council to do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Von Maltitz. Darryn</dc:creator>
  <cp:lastModifiedBy>Motebe Keneilwe</cp:lastModifiedBy>
  <cp:revision>444</cp:revision>
  <cp:lastPrinted>2014-07-30T13:13:28Z</cp:lastPrinted>
  <dcterms:created xsi:type="dcterms:W3CDTF">2006-08-16T00:00:00Z</dcterms:created>
  <dcterms:modified xsi:type="dcterms:W3CDTF">2014-07-30T13:16:46Z</dcterms:modified>
</cp:coreProperties>
</file>