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82" r:id="rId6"/>
    <p:sldId id="260" r:id="rId7"/>
    <p:sldId id="283" r:id="rId8"/>
    <p:sldId id="284" r:id="rId9"/>
    <p:sldId id="261" r:id="rId10"/>
    <p:sldId id="265" r:id="rId11"/>
    <p:sldId id="266" r:id="rId12"/>
    <p:sldId id="262" r:id="rId13"/>
    <p:sldId id="264" r:id="rId14"/>
    <p:sldId id="267" r:id="rId15"/>
    <p:sldId id="269" r:id="rId16"/>
    <p:sldId id="268" r:id="rId17"/>
    <p:sldId id="270" r:id="rId18"/>
    <p:sldId id="271" r:id="rId19"/>
    <p:sldId id="276" r:id="rId20"/>
    <p:sldId id="272" r:id="rId21"/>
    <p:sldId id="277" r:id="rId22"/>
    <p:sldId id="273" r:id="rId23"/>
    <p:sldId id="281" r:id="rId24"/>
    <p:sldId id="275" r:id="rId25"/>
    <p:sldId id="263" r:id="rId26"/>
    <p:sldId id="285" r:id="rId27"/>
    <p:sldId id="279" r:id="rId28"/>
    <p:sldId id="280" r:id="rId29"/>
    <p:sldId id="278" r:id="rId3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>
        <p:scale>
          <a:sx n="94" d="100"/>
          <a:sy n="94" d="100"/>
        </p:scale>
        <p:origin x="-474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427943\Desktop\Migration%20Literature\Brainwast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01427943\Desktop\Migration%20Literature\Brainwas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ospeters:Desktop:Tax2013:country%20groups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Continents of origin (%)</c:v>
                </c:pt>
              </c:strCache>
            </c:strRef>
          </c:tx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33CC"/>
              </a:solidFill>
            </c:spPr>
          </c:dPt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North America</c:v>
                </c:pt>
                <c:pt idx="2">
                  <c:v>Europe</c:v>
                </c:pt>
                <c:pt idx="3">
                  <c:v>Asia</c:v>
                </c:pt>
                <c:pt idx="4">
                  <c:v>Australasia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0.78400000000000003</c:v>
                </c:pt>
                <c:pt idx="1">
                  <c:v>1.6E-2</c:v>
                </c:pt>
                <c:pt idx="2">
                  <c:v>0.11700000000000001</c:v>
                </c:pt>
                <c:pt idx="3">
                  <c:v>7.3999999999999996E-2</c:v>
                </c:pt>
                <c:pt idx="4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Skilled</a:t>
            </a:r>
            <a:r>
              <a:rPr lang="en-US" sz="1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Employment-Education Gradient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RSA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  <a:prstDash val="lgDash"/>
              </a:ln>
            </c:spPr>
          </c:marker>
          <c:dPt>
            <c:idx val="0"/>
            <c:marker>
              <c:symbol val="diamond"/>
              <c:size val="11"/>
            </c:marker>
            <c:bubble3D val="0"/>
          </c:dPt>
          <c:dPt>
            <c:idx val="1"/>
            <c:marker>
              <c:symbol val="diamond"/>
              <c:size val="13"/>
            </c:marker>
            <c:bubble3D val="0"/>
            <c:spPr>
              <a:ln w="44450">
                <a:solidFill>
                  <a:schemeClr val="tx1"/>
                </a:solidFill>
                <a:prstDash val="lgDash"/>
              </a:ln>
            </c:spPr>
          </c:dPt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Sheet2!$B$3:$B$4</c:f>
              <c:numCache>
                <c:formatCode>0.00%</c:formatCode>
                <c:ptCount val="2"/>
                <c:pt idx="0">
                  <c:v>0.73599999999999999</c:v>
                </c:pt>
                <c:pt idx="1">
                  <c:v>0.89600000000000002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Lesotho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Sheet2!$C$3:$C$4</c:f>
              <c:numCache>
                <c:formatCode>0.00%</c:formatCode>
                <c:ptCount val="2"/>
                <c:pt idx="0">
                  <c:v>0.47299999999999998</c:v>
                </c:pt>
                <c:pt idx="1">
                  <c:v>0.73499999999999999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Mozambique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Sheet2!$D$3:$D$4</c:f>
              <c:numCache>
                <c:formatCode>0.00%</c:formatCode>
                <c:ptCount val="2"/>
                <c:pt idx="0">
                  <c:v>0.55300000000000005</c:v>
                </c:pt>
                <c:pt idx="1">
                  <c:v>0.79300000000000004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Namibia &amp; Botswana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Sheet2!$E$3:$E$4</c:f>
              <c:numCache>
                <c:formatCode>0.00%</c:formatCode>
                <c:ptCount val="2"/>
                <c:pt idx="0">
                  <c:v>0.80500000000000005</c:v>
                </c:pt>
                <c:pt idx="1">
                  <c:v>0.92700000000000005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West Africa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Sheet2!$F$3:$F$4</c:f>
              <c:numCache>
                <c:formatCode>0.00%</c:formatCode>
                <c:ptCount val="2"/>
                <c:pt idx="0">
                  <c:v>0.42899999999999999</c:v>
                </c:pt>
                <c:pt idx="1">
                  <c:v>0.69899999999999995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Kenya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Sheet2!$G$3:$G$4</c:f>
              <c:numCache>
                <c:formatCode>0.00%</c:formatCode>
                <c:ptCount val="2"/>
                <c:pt idx="0">
                  <c:v>0.66900000000000004</c:v>
                </c:pt>
                <c:pt idx="1">
                  <c:v>0.86199999999999999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Sheet2!$H$2</c:f>
              <c:strCache>
                <c:ptCount val="1"/>
                <c:pt idx="0">
                  <c:v>Nigeria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Sheet2!$H$3:$H$4</c:f>
              <c:numCache>
                <c:formatCode>0.00%</c:formatCode>
                <c:ptCount val="2"/>
                <c:pt idx="0">
                  <c:v>0.65700000000000003</c:v>
                </c:pt>
                <c:pt idx="1">
                  <c:v>0.85499999999999998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Sheet2!$I$2</c:f>
              <c:strCache>
                <c:ptCount val="1"/>
                <c:pt idx="0">
                  <c:v>China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Sheet2!$I$3:$I$4</c:f>
              <c:numCache>
                <c:formatCode>0.00%</c:formatCode>
                <c:ptCount val="2"/>
                <c:pt idx="0">
                  <c:v>0.78500000000000003</c:v>
                </c:pt>
                <c:pt idx="1">
                  <c:v>0.91900000000000004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pPr>
              <a:noFill/>
            </c:spPr>
          </c:marker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Sheet2!$J$2</c:f>
              <c:strCache>
                <c:ptCount val="1"/>
                <c:pt idx="0">
                  <c:v>UK &amp; Ireland</c:v>
                </c:pt>
              </c:strCache>
            </c:strRef>
          </c:tx>
          <c:cat>
            <c:strRef>
              <c:f>Sheet2!$A$3:$A$4</c:f>
              <c:strCache>
                <c:ptCount val="2"/>
                <c:pt idx="0">
                  <c:v>Undergraduate</c:v>
                </c:pt>
                <c:pt idx="1">
                  <c:v>Postgraduate </c:v>
                </c:pt>
              </c:strCache>
            </c:strRef>
          </c:cat>
          <c:val>
            <c:numRef>
              <c:f>Sheet2!$J$3:$J$4</c:f>
              <c:numCache>
                <c:formatCode>0.00%</c:formatCode>
                <c:ptCount val="2"/>
                <c:pt idx="0">
                  <c:v>0.89800000000000002</c:v>
                </c:pt>
                <c:pt idx="1">
                  <c:v>0.96499999999999997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26368"/>
        <c:axId val="93628288"/>
      </c:lineChart>
      <c:catAx>
        <c:axId val="93626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Education Level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93628288"/>
        <c:crosses val="autoZero"/>
        <c:auto val="1"/>
        <c:lblAlgn val="ctr"/>
        <c:lblOffset val="100"/>
        <c:noMultiLvlLbl val="0"/>
      </c:catAx>
      <c:valAx>
        <c:axId val="93628288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</a:t>
                </a:r>
              </a:p>
            </c:rich>
          </c:tx>
          <c:layout/>
          <c:overlay val="0"/>
        </c:title>
        <c:numFmt formatCode="0%" sourceLinked="0"/>
        <c:majorTickMark val="in"/>
        <c:minorTickMark val="none"/>
        <c:tickLblPos val="nextTo"/>
        <c:crossAx val="93626368"/>
        <c:crosses val="autoZero"/>
        <c:crossBetween val="between"/>
      </c:valAx>
    </c:plotArea>
    <c:legend>
      <c:legendPos val="r"/>
      <c:legendEntry>
        <c:idx val="8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Informal Employment-Education Gradient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Sheet2!$B$7</c:f>
              <c:strCache>
                <c:ptCount val="1"/>
                <c:pt idx="0">
                  <c:v>RSA</c:v>
                </c:pt>
              </c:strCache>
            </c:strRef>
          </c:tx>
          <c:dPt>
            <c:idx val="0"/>
            <c:marker>
              <c:symbol val="diamond"/>
              <c:size val="11"/>
              <c:spPr>
                <a:solidFill>
                  <a:schemeClr val="tx1"/>
                </a:solidFill>
              </c:spPr>
            </c:marker>
            <c:bubble3D val="0"/>
          </c:dPt>
          <c:dPt>
            <c:idx val="1"/>
            <c:marker>
              <c:spPr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spPr>
              <a:ln w="50800" cmpd="sng">
                <a:solidFill>
                  <a:schemeClr val="tx1"/>
                </a:solidFill>
                <a:prstDash val="lgDash"/>
              </a:ln>
            </c:spPr>
          </c:dPt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Sheet2!$B$8:$B$9</c:f>
              <c:numCache>
                <c:formatCode>0.00%</c:formatCode>
                <c:ptCount val="2"/>
                <c:pt idx="0">
                  <c:v>1.4E-2</c:v>
                </c:pt>
                <c:pt idx="1">
                  <c:v>4.0000000000000001E-3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Sheet2!$C$7</c:f>
              <c:strCache>
                <c:ptCount val="1"/>
                <c:pt idx="0">
                  <c:v>West Africa</c:v>
                </c:pt>
              </c:strCache>
            </c:strRef>
          </c:tx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Sheet2!$C$8:$C$9</c:f>
              <c:numCache>
                <c:formatCode>0.00%</c:formatCode>
                <c:ptCount val="2"/>
                <c:pt idx="0">
                  <c:v>0.19</c:v>
                </c:pt>
                <c:pt idx="1">
                  <c:v>7.3999999999999996E-2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Sheet2!$D$7</c:f>
              <c:strCache>
                <c:ptCount val="1"/>
                <c:pt idx="0">
                  <c:v>Kenya</c:v>
                </c:pt>
              </c:strCache>
            </c:strRef>
          </c:tx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Sheet2!$D$8:$D$9</c:f>
              <c:numCache>
                <c:formatCode>0.00%</c:formatCode>
                <c:ptCount val="2"/>
                <c:pt idx="0">
                  <c:v>0.11700000000000001</c:v>
                </c:pt>
                <c:pt idx="1">
                  <c:v>3.5999999999999997E-2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Sheet2!$E$7</c:f>
              <c:strCache>
                <c:ptCount val="1"/>
                <c:pt idx="0">
                  <c:v>Nigeria</c:v>
                </c:pt>
              </c:strCache>
            </c:strRef>
          </c:tx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Sheet2!$E$8:$E$9</c:f>
              <c:numCache>
                <c:formatCode>0.00%</c:formatCode>
                <c:ptCount val="2"/>
                <c:pt idx="0">
                  <c:v>9.9000000000000005E-2</c:v>
                </c:pt>
                <c:pt idx="1">
                  <c:v>3.1E-2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Sheet2!$F$7</c:f>
              <c:strCache>
                <c:ptCount val="1"/>
                <c:pt idx="0">
                  <c:v>India</c:v>
                </c:pt>
              </c:strCache>
            </c:strRef>
          </c:tx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Sheet2!$F$8:$F$9</c:f>
              <c:numCache>
                <c:formatCode>0.00%</c:formatCode>
                <c:ptCount val="2"/>
                <c:pt idx="0">
                  <c:v>0.06</c:v>
                </c:pt>
                <c:pt idx="1">
                  <c:v>1.7999999999999999E-2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Sheet2!$G$7</c:f>
              <c:strCache>
                <c:ptCount val="1"/>
                <c:pt idx="0">
                  <c:v>DRC &amp; Cameroon</c:v>
                </c:pt>
              </c:strCache>
            </c:strRef>
          </c:tx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Sheet2!$G$8:$G$9</c:f>
              <c:numCache>
                <c:formatCode>0.00%</c:formatCode>
                <c:ptCount val="2"/>
                <c:pt idx="0">
                  <c:v>7.8E-2</c:v>
                </c:pt>
                <c:pt idx="1">
                  <c:v>2.7E-2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Sheet2!$H$7</c:f>
              <c:strCache>
                <c:ptCount val="1"/>
                <c:pt idx="0">
                  <c:v>Namibia &amp; Botswana</c:v>
                </c:pt>
              </c:strCache>
            </c:strRef>
          </c:tx>
          <c:dPt>
            <c:idx val="1"/>
            <c:marker>
              <c:spPr>
                <a:ln w="9525"/>
              </c:spPr>
            </c:marker>
            <c:bubble3D val="0"/>
          </c:dPt>
          <c:cat>
            <c:strRef>
              <c:f>Sheet2!$A$8:$A$9</c:f>
              <c:strCache>
                <c:ptCount val="2"/>
                <c:pt idx="0">
                  <c:v>Undergraduate</c:v>
                </c:pt>
                <c:pt idx="1">
                  <c:v>Postgraduate</c:v>
                </c:pt>
              </c:strCache>
            </c:strRef>
          </c:cat>
          <c:val>
            <c:numRef>
              <c:f>Sheet2!$H$8:$H$9</c:f>
              <c:numCache>
                <c:formatCode>0.00%</c:formatCode>
                <c:ptCount val="2"/>
                <c:pt idx="0">
                  <c:v>0.01</c:v>
                </c:pt>
                <c:pt idx="1">
                  <c:v>3.0000000000000001E-3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53888"/>
        <c:axId val="99660160"/>
      </c:lineChart>
      <c:catAx>
        <c:axId val="99653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ZA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Education Level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99660160"/>
        <c:crosses val="autoZero"/>
        <c:auto val="1"/>
        <c:lblAlgn val="ctr"/>
        <c:lblOffset val="100"/>
        <c:noMultiLvlLbl val="0"/>
      </c:catAx>
      <c:valAx>
        <c:axId val="99660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9965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000"/>
              <a:t>Education-Employment Gradients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Sheet2!$B$10</c:f>
              <c:strCache>
                <c:ptCount val="1"/>
                <c:pt idx="0">
                  <c:v>South Africa</c:v>
                </c:pt>
              </c:strCache>
            </c:strRef>
          </c:tx>
          <c:spPr>
            <a:ln w="57150" cmpd="sng">
              <a:solidFill>
                <a:schemeClr val="tx1"/>
              </a:solidFill>
              <a:prstDash val="lgDash"/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Sheet2!$B$11:$B$14</c:f>
              <c:numCache>
                <c:formatCode>0.000</c:formatCode>
                <c:ptCount val="4"/>
                <c:pt idx="0">
                  <c:v>0.76862480000000266</c:v>
                </c:pt>
                <c:pt idx="1">
                  <c:v>0.84601190000000004</c:v>
                </c:pt>
                <c:pt idx="2">
                  <c:v>0.95301930000000001</c:v>
                </c:pt>
                <c:pt idx="3">
                  <c:v>0.98631929999999957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Sheet2!$C$10</c:f>
              <c:strCache>
                <c:ptCount val="1"/>
                <c:pt idx="0">
                  <c:v>DRC</c:v>
                </c:pt>
              </c:strCache>
            </c:strRef>
          </c:tx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Sheet2!$C$11:$C$14</c:f>
              <c:numCache>
                <c:formatCode>0.000</c:formatCode>
                <c:ptCount val="4"/>
                <c:pt idx="0">
                  <c:v>0.41241520000000031</c:v>
                </c:pt>
                <c:pt idx="1">
                  <c:v>0.5372074999999995</c:v>
                </c:pt>
                <c:pt idx="2">
                  <c:v>0.81081990000000004</c:v>
                </c:pt>
                <c:pt idx="3">
                  <c:v>0.93839560000000133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Sheet2!$D$10</c:f>
              <c:strCache>
                <c:ptCount val="1"/>
                <c:pt idx="0">
                  <c:v>Malawi</c:v>
                </c:pt>
              </c:strCache>
            </c:strRef>
          </c:tx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Sheet2!$D$11:$D$14</c:f>
              <c:numCache>
                <c:formatCode>0.000</c:formatCode>
                <c:ptCount val="4"/>
                <c:pt idx="0">
                  <c:v>0.84966209999999998</c:v>
                </c:pt>
                <c:pt idx="1">
                  <c:v>0.90335309999999958</c:v>
                </c:pt>
                <c:pt idx="2">
                  <c:v>0.97184000000000126</c:v>
                </c:pt>
                <c:pt idx="3">
                  <c:v>0.99191299999999816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Sheet2!$E$10</c:f>
              <c:strCache>
                <c:ptCount val="1"/>
                <c:pt idx="0">
                  <c:v>Cameroon</c:v>
                </c:pt>
              </c:strCache>
            </c:strRef>
          </c:tx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Sheet2!$E$11:$E$14</c:f>
              <c:numCache>
                <c:formatCode>0.000</c:formatCode>
                <c:ptCount val="4"/>
                <c:pt idx="0">
                  <c:v>0.59078619999999871</c:v>
                </c:pt>
                <c:pt idx="1">
                  <c:v>0.70481060000000062</c:v>
                </c:pt>
                <c:pt idx="2">
                  <c:v>0.89812410000000042</c:v>
                </c:pt>
                <c:pt idx="3">
                  <c:v>0.96907100000000146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Sheet2!$F$10</c:f>
              <c:strCache>
                <c:ptCount val="1"/>
                <c:pt idx="0">
                  <c:v>Nigeria</c:v>
                </c:pt>
              </c:strCache>
            </c:strRef>
          </c:tx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Sheet2!$F$11:$F$14</c:f>
              <c:numCache>
                <c:formatCode>0.000</c:formatCode>
                <c:ptCount val="4"/>
                <c:pt idx="0">
                  <c:v>0.65082680000000181</c:v>
                </c:pt>
                <c:pt idx="1">
                  <c:v>0.75505760000000133</c:v>
                </c:pt>
                <c:pt idx="2">
                  <c:v>0.9192359999999995</c:v>
                </c:pt>
                <c:pt idx="3">
                  <c:v>0.9758754000000015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Sheet2!$G$10</c:f>
              <c:strCache>
                <c:ptCount val="1"/>
                <c:pt idx="0">
                  <c:v>India</c:v>
                </c:pt>
              </c:strCache>
            </c:strRef>
          </c:tx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Sheet2!$G$11:$G$14</c:f>
              <c:numCache>
                <c:formatCode>0.000</c:formatCode>
                <c:ptCount val="4"/>
                <c:pt idx="0">
                  <c:v>0.93261060000000062</c:v>
                </c:pt>
                <c:pt idx="1">
                  <c:v>0.95813729999999997</c:v>
                </c:pt>
                <c:pt idx="2">
                  <c:v>0.98830509999999949</c:v>
                </c:pt>
                <c:pt idx="3">
                  <c:v>0.9966815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Sheet2!$H$10</c:f>
              <c:strCache>
                <c:ptCount val="1"/>
                <c:pt idx="0">
                  <c:v>UK, Ireland</c:v>
                </c:pt>
              </c:strCache>
            </c:strRef>
          </c:tx>
          <c:cat>
            <c:strRef>
              <c:f>Sheet2!$A$11:$A$14</c:f>
              <c:strCache>
                <c:ptCount val="4"/>
                <c:pt idx="0">
                  <c:v>No Schooling</c:v>
                </c:pt>
                <c:pt idx="1">
                  <c:v>High School</c:v>
                </c:pt>
                <c:pt idx="2">
                  <c:v>Undergraduate</c:v>
                </c:pt>
                <c:pt idx="3">
                  <c:v>Postgraduate</c:v>
                </c:pt>
              </c:strCache>
            </c:strRef>
          </c:cat>
          <c:val>
            <c:numRef>
              <c:f>Sheet2!$H$11:$H$14</c:f>
              <c:numCache>
                <c:formatCode>0.000</c:formatCode>
                <c:ptCount val="4"/>
                <c:pt idx="0">
                  <c:v>0.85964140000000266</c:v>
                </c:pt>
                <c:pt idx="1">
                  <c:v>0.91014530000000005</c:v>
                </c:pt>
                <c:pt idx="2">
                  <c:v>0.9739578999999996</c:v>
                </c:pt>
                <c:pt idx="3">
                  <c:v>0.99253279999999744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99712"/>
        <c:axId val="99705600"/>
      </c:lineChart>
      <c:catAx>
        <c:axId val="9969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99705600"/>
        <c:crosses val="autoZero"/>
        <c:auto val="1"/>
        <c:lblAlgn val="ctr"/>
        <c:lblOffset val="100"/>
        <c:noMultiLvlLbl val="0"/>
      </c:catAx>
      <c:valAx>
        <c:axId val="99705600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Probability of Employment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99699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0.1684</cdr:y>
    </cdr:from>
    <cdr:to>
      <cdr:x>1</cdr:x>
      <cdr:y>0.50174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4619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ZA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30B6B-B0E8-48CA-B41C-3DE2B27ED84A}" type="datetimeFigureOut">
              <a:rPr lang="en-ZA" smtClean="0"/>
              <a:t>2014/10/30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9F0E9-1170-4945-ADBC-573276200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262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3A5A3-EE81-44B3-A484-D025C33DE5A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BA96C-5693-4FD0-86BA-26CA4BEF1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3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A96C-5693-4FD0-86BA-26CA4BEF1A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Skilled: legislators, officers, managers, professionals and technicians. Unskilled: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clerks, service workers, shop and market sales workers, craft and related trade workers, plant and machine operators, assemblers and elementary occupations including cleaners, vendors and labourers.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A96C-5693-4FD0-86BA-26CA4BEF1A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DDB44C-2611-469B-9238-A8C4EABC074E}" type="datetime1">
              <a:rPr lang="en-US" smtClean="0"/>
              <a:t>10/30/2014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A3FE-D987-4BCF-B04E-CE2121340DBC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0C19-D86E-45C6-B4D2-1248B87BA087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AB6979-21BA-4E66-A073-F9E4BD62291E}" type="datetime1">
              <a:rPr lang="en-US" smtClean="0"/>
              <a:t>10/30/2014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144FEB-E52F-4A60-9A59-4A16B757C073}" type="datetime1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C7DD-7ADD-4590-BD18-99827968FF03}" type="datetime1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6C3A-9EAA-41B2-A5D1-A2FC0638AA86}" type="datetime1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34FBE-7EC6-47CE-8A81-A094511681C9}" type="datetime1">
              <a:rPr lang="en-US" smtClean="0"/>
              <a:t>10/30/2014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7B22-F113-407A-AA87-976DEB9AFCFF}" type="datetime1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7FA3A-E0B8-47F0-BCC0-425FD482DD45}" type="datetime1">
              <a:rPr lang="en-US" smtClean="0"/>
              <a:t>10/30/2014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F9933D-0E80-4492-882B-1606BA06D7BC}" type="datetime1">
              <a:rPr lang="en-US" smtClean="0"/>
              <a:t>10/30/2014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ZA" smtClean="0"/>
              <a:t>Doyle, Peters and Sundaram (2014)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2FB78A-0BFD-4067-A108-7D89FF8CB28A}" type="datetime1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ZA" smtClean="0"/>
              <a:t>Doyle, Peters and Sundaram (2014)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7A54AC-3DFF-4350-BDFF-E40DD61C58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772400" cy="936104"/>
          </a:xfrm>
        </p:spPr>
        <p:txBody>
          <a:bodyPr>
            <a:noAutofit/>
          </a:bodyPr>
          <a:lstStyle/>
          <a:p>
            <a:pPr algn="ctr"/>
            <a:r>
              <a:rPr lang="en-ZA" sz="2800" dirty="0" smtClean="0"/>
              <a:t>Skills Mismatch and Informal Sector Participation among Educated Immigrants:</a:t>
            </a:r>
            <a:br>
              <a:rPr lang="en-ZA" sz="2800" dirty="0" smtClean="0"/>
            </a:br>
            <a:r>
              <a:rPr lang="en-ZA" sz="2800" dirty="0" smtClean="0"/>
              <a:t/>
            </a:r>
            <a:br>
              <a:rPr lang="en-ZA" sz="2800" dirty="0" smtClean="0"/>
            </a:br>
            <a:r>
              <a:rPr lang="en-ZA" sz="2800" dirty="0" smtClean="0"/>
              <a:t>Evidence from South Africa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776864" cy="3291475"/>
          </a:xfrm>
        </p:spPr>
        <p:txBody>
          <a:bodyPr>
            <a:normAutofit/>
          </a:bodyPr>
          <a:lstStyle/>
          <a:p>
            <a:endParaRPr lang="en-ZA" dirty="0"/>
          </a:p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Alexandra Doyle</a:t>
            </a:r>
          </a:p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Amos Peters</a:t>
            </a:r>
          </a:p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Asha Sundaram</a:t>
            </a:r>
          </a:p>
          <a:p>
            <a:pPr algn="ctr"/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Presented at</a:t>
            </a:r>
          </a:p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HSRC LMIP Seminar Series</a:t>
            </a:r>
          </a:p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October 30, 2014</a:t>
            </a:r>
          </a:p>
        </p:txBody>
      </p:sp>
    </p:spTree>
    <p:extLst>
      <p:ext uri="{BB962C8B-B14F-4D97-AF65-F5344CB8AC3E}">
        <p14:creationId xmlns:p14="http://schemas.microsoft.com/office/powerpoint/2010/main" val="26941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Framework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/>
              </a:bodyPr>
              <a:lstStyle/>
              <a:p>
                <a:r>
                  <a:rPr lang="en-ZA" dirty="0" smtClean="0"/>
                  <a:t>L</a:t>
                </a:r>
                <a:r>
                  <a:rPr lang="en-ZA" dirty="0" err="1" smtClean="0"/>
                  <a:t>ogit</a:t>
                </a:r>
                <a:r>
                  <a:rPr lang="en-ZA" dirty="0" smtClean="0"/>
                  <a:t> model to estimate probability of being in high-skilled (versus low-skilled) job:</a:t>
                </a:r>
              </a:p>
              <a:p>
                <a:pPr marL="0" indent="0">
                  <a:buNone/>
                </a:pPr>
                <a:endParaRPr lang="en-Z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𝑃𝑟𝑜𝑏</m:t>
                      </m:r>
                      <m:d>
                        <m:d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ZA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ZA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ZA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ZA" b="0" i="0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ZA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Z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ZA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Z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ZA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</m:sup>
                          </m:sSup>
                          <m:sSup>
                            <m:sSupPr>
                              <m:ctrlPr>
                                <a:rPr lang="en-ZA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ZA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ZA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</m:sup>
                          </m:sSup>
                        </m:den>
                      </m:f>
                    </m:oMath>
                  </m:oMathPara>
                </a14:m>
                <a:endParaRPr lang="en-ZA" b="0" dirty="0" smtClean="0"/>
              </a:p>
              <a:p>
                <a:pPr marL="0" indent="0">
                  <a:buNone/>
                </a:pPr>
                <a:endParaRPr lang="en-ZA" dirty="0" smtClean="0"/>
              </a:p>
              <a:p>
                <a:r>
                  <a:rPr lang="en-ZA" dirty="0" smtClean="0"/>
                  <a:t>X</a:t>
                </a:r>
                <a:r>
                  <a:rPr lang="en-ZA" baseline="-25000" dirty="0" smtClean="0"/>
                  <a:t>i</a:t>
                </a:r>
                <a:r>
                  <a:rPr lang="en-ZA" dirty="0" smtClean="0"/>
                  <a:t> is a vector of individual characteristics:</a:t>
                </a:r>
              </a:p>
              <a:p>
                <a:pPr marL="0" indent="0">
                  <a:buNone/>
                </a:pPr>
                <a:endParaRPr lang="en-ZA" dirty="0" smtClean="0"/>
              </a:p>
              <a:p>
                <a:pPr lvl="1"/>
                <a:r>
                  <a:rPr lang="en-ZA" dirty="0" smtClean="0"/>
                  <a:t>highest education level</a:t>
                </a:r>
              </a:p>
              <a:p>
                <a:pPr lvl="1"/>
                <a:r>
                  <a:rPr lang="en-ZA" dirty="0" smtClean="0"/>
                  <a:t>Age, age squared </a:t>
                </a:r>
              </a:p>
              <a:p>
                <a:pPr lvl="1"/>
                <a:r>
                  <a:rPr lang="en-ZA" dirty="0" smtClean="0"/>
                  <a:t>duration in province, urban/rural, marital status,</a:t>
                </a:r>
              </a:p>
              <a:p>
                <a:pPr lvl="1"/>
                <a:r>
                  <a:rPr lang="en-ZA" dirty="0" smtClean="0"/>
                  <a:t>origin-country group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1185" t="-1777" b="-2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ZA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/>
          </a:bodyPr>
          <a:lstStyle/>
          <a:p>
            <a:r>
              <a:rPr lang="en-ZA" sz="2000" dirty="0" smtClean="0"/>
              <a:t>We obtain predicted probabilities of obtaining a high-skilled job for each origin-country group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endParaRPr lang="en-ZA" sz="2000" dirty="0" smtClean="0"/>
          </a:p>
          <a:p>
            <a:r>
              <a:rPr lang="en-ZA" sz="2000" dirty="0" smtClean="0"/>
              <a:t>Probabilities are relative to the benchmark:</a:t>
            </a:r>
          </a:p>
          <a:p>
            <a:pPr lvl="1"/>
            <a:r>
              <a:rPr lang="en-ZA" sz="2000" dirty="0" smtClean="0"/>
              <a:t>Native internal migrants</a:t>
            </a:r>
          </a:p>
          <a:p>
            <a:pPr lvl="1"/>
            <a:r>
              <a:rPr lang="en-ZA" sz="2000" dirty="0" smtClean="0"/>
              <a:t>Better comparison group, since they are likely to be positively selected on unobserved factors</a:t>
            </a:r>
          </a:p>
          <a:p>
            <a:pPr marL="457200" lvl="1" indent="0">
              <a:buNone/>
            </a:pPr>
            <a:endParaRPr lang="en-ZA" sz="2000" dirty="0" smtClean="0"/>
          </a:p>
          <a:p>
            <a:pPr marL="457200" lvl="1" indent="0">
              <a:buNone/>
            </a:pPr>
            <a:endParaRPr lang="en-ZA" sz="2000" dirty="0" smtClean="0"/>
          </a:p>
          <a:p>
            <a:r>
              <a:rPr lang="en-ZA" sz="2000" dirty="0" smtClean="0"/>
              <a:t>For a subset of non-OECD country groups:</a:t>
            </a:r>
            <a:endParaRPr lang="en-US" sz="2000" dirty="0" smtClean="0"/>
          </a:p>
          <a:p>
            <a:pPr lvl="1"/>
            <a:r>
              <a:rPr lang="en-ZA" sz="2000" dirty="0" smtClean="0"/>
              <a:t>We estimate the probability of being employed in a skilled, unskilled formal and unskilled informal job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Framework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/>
              </a:bodyPr>
              <a:lstStyle/>
              <a:p>
                <a:r>
                  <a:rPr lang="en-ZA" sz="2800" dirty="0" smtClean="0"/>
                  <a:t>Multinomial </a:t>
                </a:r>
                <a:r>
                  <a:rPr lang="en-ZA" sz="2800" dirty="0" err="1" smtClean="0"/>
                  <a:t>logit</a:t>
                </a:r>
                <a:r>
                  <a:rPr lang="en-ZA" sz="2800" dirty="0" smtClean="0"/>
                  <a:t> model for outcome j:</a:t>
                </a:r>
              </a:p>
              <a:p>
                <a:pPr marL="0" indent="0">
                  <a:buNone/>
                </a:pPr>
                <a:endParaRPr lang="en-ZA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800" b="0" i="1" smtClean="0">
                          <a:latin typeface="Cambria Math"/>
                        </a:rPr>
                        <m:t>𝑃𝑟𝑜𝑏</m:t>
                      </m:r>
                      <m:d>
                        <m:dPr>
                          <m:ctrlPr>
                            <a:rPr lang="en-ZA" sz="2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ZA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ZA" sz="2800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ZA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ZA" sz="28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ZA" sz="2800" b="0" i="0" smtClean="0">
                              <a:latin typeface="Cambria Math"/>
                            </a:rPr>
                            <m:t>j</m:t>
                          </m:r>
                        </m:e>
                      </m:d>
                      <m:r>
                        <a:rPr lang="en-ZA" sz="2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ZA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ZA" sz="28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ZA" sz="28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sz="2800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ZA" sz="28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ZA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ZA" sz="28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ZA" sz="28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ZA" sz="28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ZA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ZA" sz="2800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sSubSup>
                                    <m:sSubSupPr>
                                      <m:ctrlPr>
                                        <a:rPr lang="en-ZA" sz="28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ZA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ZA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</m:sub>
                                    <m:sup/>
                                  </m:sSubSup>
                                  <m:sSubSup>
                                    <m:sSubSupPr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ZA" sz="28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ZA" sz="28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/>
                                  </m:sSubSup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ZA" sz="2800" b="0" dirty="0" smtClean="0"/>
              </a:p>
              <a:p>
                <a:pPr marL="0" indent="0">
                  <a:buNone/>
                </a:pPr>
                <a:endParaRPr lang="en-ZA" sz="2800" b="0" dirty="0" smtClean="0"/>
              </a:p>
              <a:p>
                <a:r>
                  <a:rPr lang="en-ZA" sz="2800" dirty="0" smtClean="0"/>
                  <a:t>Y</a:t>
                </a:r>
                <a:r>
                  <a:rPr lang="en-ZA" sz="2800" baseline="-25000" dirty="0" smtClean="0"/>
                  <a:t>i </a:t>
                </a:r>
                <a:r>
                  <a:rPr lang="en-ZA" sz="2800" dirty="0" smtClean="0"/>
                  <a:t>: Probability of obtaining a formal skilled, formal unskilled or informal job</a:t>
                </a:r>
              </a:p>
              <a:p>
                <a:pPr marL="0" indent="0">
                  <a:buNone/>
                </a:pPr>
                <a:endParaRPr lang="en-ZA" sz="2800" dirty="0" smtClean="0"/>
              </a:p>
              <a:p>
                <a:r>
                  <a:rPr lang="en-ZA" sz="2800" dirty="0" smtClean="0"/>
                  <a:t>X</a:t>
                </a:r>
                <a:r>
                  <a:rPr lang="en-ZA" sz="2800" baseline="-25000" dirty="0" smtClean="0"/>
                  <a:t>i</a:t>
                </a:r>
                <a:r>
                  <a:rPr lang="en-ZA" sz="2800" dirty="0" smtClean="0"/>
                  <a:t> is a vector of individual characteristics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59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ZA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ZA" sz="2800" dirty="0" smtClean="0"/>
              <a:t>We use South African census data for 2001.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We look at 30 origin-country groups and native internal migrants.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Occupations classified into skilled (professional, skilled, semi-skilled), unskilled.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We exclude farming activities and the unemployed.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ZA" sz="2800" dirty="0" smtClean="0"/>
              <a:t>Males, between ages 25 and 65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Recent migrants: arrived in current province between 1996 and 2001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For immigrants:</a:t>
            </a:r>
          </a:p>
          <a:p>
            <a:pPr marL="0" indent="0">
              <a:buNone/>
            </a:pPr>
            <a:endParaRPr lang="en-ZA" sz="2800" dirty="0" smtClean="0"/>
          </a:p>
          <a:p>
            <a:pPr lvl="1"/>
            <a:r>
              <a:rPr lang="en-ZA" sz="2400" dirty="0" smtClean="0"/>
              <a:t>Restrict to those who arrived at an age where education was likely to have been obtained abroad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Immigrants in SA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275399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ZA" dirty="0" smtClean="0"/>
              <a:t>Data description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27375018"/>
              </p:ext>
            </p:extLst>
          </p:nvPr>
        </p:nvGraphicFramePr>
        <p:xfrm>
          <a:off x="395538" y="980721"/>
          <a:ext cx="8424934" cy="584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3514"/>
                <a:gridCol w="1281798"/>
                <a:gridCol w="210317"/>
                <a:gridCol w="2499305"/>
              </a:tblGrid>
              <a:tr h="720087">
                <a:tc>
                  <a:txBody>
                    <a:bodyPr/>
                    <a:lstStyle/>
                    <a:p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Immigrants</a:t>
                      </a:r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Internal Migrants</a:t>
                      </a:r>
                      <a:endParaRPr lang="en-US" sz="14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Sample Size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3 919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45 276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Distribution by Educational Attainment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Cambria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No Schooling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13.2%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6.9%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Primary School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17.6%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18.7%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High School (matric equivalent)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44.6%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57.3%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Undergraduate Degree or Diploma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16.0%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13.7%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Masters or Doctorate Degree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8.7%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3.3%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Distribution by Occupation Type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Formal Sector: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77.4%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88.3%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- Unskilled Worker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50.1%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59.3%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- Skilled Worker 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27.3%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29.0%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Informal Sector: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22.6%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11.7%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- Unskilled Worker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19.8%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10.1%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</a:rPr>
                        <a:t>- Skilled Worker 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2.8%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aseline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1.6%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274042"/>
          </a:xfrm>
        </p:spPr>
        <p:txBody>
          <a:bodyPr>
            <a:normAutofit fontScale="90000"/>
          </a:bodyPr>
          <a:lstStyle/>
          <a:p>
            <a:r>
              <a:rPr lang="en-ZA" sz="2000" dirty="0" smtClean="0"/>
              <a:t>Results: Probability of obtaining skilled employment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7540125"/>
              </p:ext>
            </p:extLst>
          </p:nvPr>
        </p:nvGraphicFramePr>
        <p:xfrm>
          <a:off x="323528" y="814260"/>
          <a:ext cx="8424936" cy="4716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789"/>
                <a:gridCol w="1203562"/>
                <a:gridCol w="1125746"/>
                <a:gridCol w="1597833"/>
                <a:gridCol w="1162060"/>
                <a:gridCol w="1379946"/>
              </a:tblGrid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Country/Region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Undergraduate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Postgraduate 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Country/Region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Undergraduate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Postgraduate 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rgbClr val="00B050"/>
                          </a:solidFill>
                          <a:effectLst/>
                        </a:rPr>
                        <a:t>RSA</a:t>
                      </a:r>
                      <a:endParaRPr lang="en-ZA" sz="1050" b="0" dirty="0">
                        <a:solidFill>
                          <a:srgbClr val="00B05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rgbClr val="00B050"/>
                          </a:solidFill>
                          <a:effectLst/>
                        </a:rPr>
                        <a:t>73.6</a:t>
                      </a:r>
                      <a:endParaRPr lang="en-ZA" sz="1050" b="0" dirty="0">
                        <a:solidFill>
                          <a:srgbClr val="00B05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rgbClr val="00B050"/>
                          </a:solidFill>
                          <a:effectLst/>
                        </a:rPr>
                        <a:t>89.6</a:t>
                      </a:r>
                      <a:endParaRPr lang="en-ZA" sz="1050" b="0" dirty="0">
                        <a:solidFill>
                          <a:srgbClr val="00B05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44" marR="4364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Namibia &amp; Botswana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80.5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92.7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China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78.5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91.9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Lesotho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47.3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73.5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East Asia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84.9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94.6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Zimbabwe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73.4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89.5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South East Asia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48.6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74.5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Mozambique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55.3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79.3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Bangladesh, </a:t>
                      </a:r>
                      <a:r>
                        <a:rPr lang="en-ZA" sz="1050" dirty="0" smtClean="0">
                          <a:solidFill>
                            <a:schemeClr val="accent1"/>
                          </a:solidFill>
                          <a:effectLst/>
                        </a:rPr>
                        <a:t>Nepal, SL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65.8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85.6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Swaziland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63.2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84.1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India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73.0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89.3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Angola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68.4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87.0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Pakistan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54.8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78.9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Malawi &amp; Zambia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68.0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86.7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North America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73.9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89.7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Congo &amp; Gabon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>
                          <a:solidFill>
                            <a:schemeClr val="accent1"/>
                          </a:solidFill>
                          <a:effectLst/>
                        </a:rPr>
                        <a:t>57.2</a:t>
                      </a:r>
                      <a:endParaRPr lang="en-ZA" sz="1050" b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80.5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Australasia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94.4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98.1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DRC &amp; Cameroon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53.1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77.8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UK &amp; Ireland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89.8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96.5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Tanzania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>
                          <a:solidFill>
                            <a:schemeClr val="tx1"/>
                          </a:solidFill>
                          <a:effectLst/>
                        </a:rPr>
                        <a:t>76.8</a:t>
                      </a:r>
                      <a:endParaRPr lang="en-ZA" sz="1050" b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91.1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Western Europe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92.7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97.5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Kenya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66.9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86.2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Germany &amp; Austria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79.0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92.1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Burundi, Rwanda &amp; Uganda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72.1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88.9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Eastern Europe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74.6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tx1"/>
                          </a:solidFill>
                          <a:effectLst/>
                        </a:rPr>
                        <a:t>90.1</a:t>
                      </a:r>
                      <a:endParaRPr lang="en-ZA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>
                          <a:solidFill>
                            <a:schemeClr val="accent1"/>
                          </a:solidFill>
                          <a:effectLst/>
                        </a:rPr>
                        <a:t>East Africa</a:t>
                      </a:r>
                      <a:endParaRPr lang="en-ZA" sz="1050" b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>
                          <a:solidFill>
                            <a:schemeClr val="accent1"/>
                          </a:solidFill>
                          <a:effectLst/>
                        </a:rPr>
                        <a:t>62.8</a:t>
                      </a:r>
                      <a:endParaRPr lang="en-ZA" sz="1050" b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83.9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Mediterranean Europe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67.6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86.6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259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Nigeria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65.7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85.5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Scandinavia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61.8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chemeClr val="accent1"/>
                          </a:solidFill>
                          <a:effectLst/>
                        </a:rPr>
                        <a:t>83.3</a:t>
                      </a: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</a:tr>
              <a:tr h="1904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West Africa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42.9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accent1"/>
                          </a:solidFill>
                          <a:effectLst/>
                        </a:rPr>
                        <a:t>69.9</a:t>
                      </a:r>
                      <a:endParaRPr lang="en-ZA" sz="1050" b="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44" marR="43644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3644" marR="43644" marT="0" marB="0" anchor="b">
                    <a:noFill/>
                  </a:tcPr>
                </a:tc>
              </a:tr>
              <a:tr h="2061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North Africa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93.5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050" b="0" dirty="0">
                          <a:solidFill>
                            <a:schemeClr val="tx1"/>
                          </a:solidFill>
                          <a:effectLst/>
                        </a:rPr>
                        <a:t>97.8</a:t>
                      </a:r>
                      <a:endParaRPr lang="en-ZA" sz="1050" b="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/>
                    </a:p>
                  </a:txBody>
                  <a:tcPr marL="43644" marR="4364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050" dirty="0">
                        <a:solidFill>
                          <a:schemeClr val="accent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3644" marR="4364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Results: Probability of obtaining unskilled informal 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84134"/>
              </p:ext>
            </p:extLst>
          </p:nvPr>
        </p:nvGraphicFramePr>
        <p:xfrm>
          <a:off x="467544" y="1484784"/>
          <a:ext cx="7488832" cy="500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4" imgW="5898672" imgH="4380616" progId="Word.Document.12">
                  <p:embed/>
                </p:oleObj>
              </mc:Choice>
              <mc:Fallback>
                <p:oleObj name="Document" r:id="rId4" imgW="5898672" imgH="43806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484784"/>
                        <a:ext cx="7488832" cy="5002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Results: Probability of obtaining unskilled informal employment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544152"/>
              </p:ext>
            </p:extLst>
          </p:nvPr>
        </p:nvGraphicFramePr>
        <p:xfrm>
          <a:off x="251520" y="1412776"/>
          <a:ext cx="8064896" cy="5080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7426824" imgH="5175473" progId="Word.Document.12">
                  <p:embed/>
                </p:oleObj>
              </mc:Choice>
              <mc:Fallback>
                <p:oleObj name="Document" r:id="rId4" imgW="7426824" imgH="51754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412776"/>
                        <a:ext cx="8064896" cy="5080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n-ZA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en-ZA" sz="2800" dirty="0" smtClean="0"/>
              <a:t>We look at employment outcomes for immigrants relative to natives in the SA labour market.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Particularly, we show that: </a:t>
            </a:r>
          </a:p>
          <a:p>
            <a:pPr marL="0" indent="0">
              <a:buNone/>
            </a:pPr>
            <a:endParaRPr lang="en-ZA" sz="2800" dirty="0" smtClean="0"/>
          </a:p>
          <a:p>
            <a:pPr lvl="1"/>
            <a:r>
              <a:rPr lang="en-ZA" sz="2600" dirty="0" smtClean="0"/>
              <a:t>conditional on education, immigrants from different countries have different likelihoods of being employed</a:t>
            </a:r>
          </a:p>
          <a:p>
            <a:pPr marL="457200" lvl="1" indent="0">
              <a:buNone/>
            </a:pPr>
            <a:endParaRPr lang="en-ZA" sz="24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800" dirty="0" smtClean="0"/>
              <a:t>in a skilled job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800" dirty="0" smtClean="0"/>
              <a:t>in the informal sector</a:t>
            </a:r>
          </a:p>
          <a:p>
            <a:pPr marL="731520" lvl="2" indent="0">
              <a:buNone/>
            </a:pPr>
            <a:endParaRPr lang="en-ZA" sz="2800" dirty="0" smtClean="0"/>
          </a:p>
          <a:p>
            <a:r>
              <a:rPr lang="en-ZA" sz="2800" dirty="0"/>
              <a:t>Argue that this is evidence for ‘brain waste’.</a:t>
            </a:r>
          </a:p>
          <a:p>
            <a:pPr marL="0" indent="0">
              <a:buNone/>
            </a:pPr>
            <a:endParaRPr lang="en-ZA" sz="2800" dirty="0"/>
          </a:p>
          <a:p>
            <a:r>
              <a:rPr lang="en-ZA" sz="2800" dirty="0" smtClean="0"/>
              <a:t>We study correlations between outcomes and origin-country characteristics</a:t>
            </a:r>
          </a:p>
          <a:p>
            <a:pPr marL="0" indent="0">
              <a:buNone/>
            </a:pPr>
            <a:endParaRPr lang="en-ZA" sz="2800" dirty="0" smtClean="0"/>
          </a:p>
          <a:p>
            <a:pPr marL="914400" lvl="2" indent="0">
              <a:buNone/>
            </a:pPr>
            <a:endParaRPr lang="en-ZA" sz="3600" dirty="0" smtClean="0"/>
          </a:p>
          <a:p>
            <a:pPr marL="0" indent="0">
              <a:buNone/>
            </a:pPr>
            <a:endParaRPr lang="en-ZA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Figure: Gradients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2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Figure: Gradients</a:t>
            </a:r>
          </a:p>
        </p:txBody>
      </p:sp>
      <p:graphicFrame>
        <p:nvGraphicFramePr>
          <p:cNvPr id="4" name="Content Placeholder 3" title="Informal Sector-Education Gradient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141357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ZA" sz="2400" dirty="0" smtClean="0"/>
              <a:t>Correlations: Probability of Skilled formal employment with Origin country characteristics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9263885"/>
              </p:ext>
            </p:extLst>
          </p:nvPr>
        </p:nvGraphicFramePr>
        <p:xfrm>
          <a:off x="1027113" y="1768475"/>
          <a:ext cx="7250112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Document" r:id="rId4" imgW="5882374" imgH="3362354" progId="Word.Document.12">
                  <p:embed/>
                </p:oleObj>
              </mc:Choice>
              <mc:Fallback>
                <p:oleObj name="Document" r:id="rId4" imgW="5882374" imgH="3362354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1768475"/>
                        <a:ext cx="7250112" cy="414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ZA" sz="2400" dirty="0" smtClean="0"/>
              <a:t>Correlations: Probability of informal employment with Origin country characteristics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6193586"/>
              </p:ext>
            </p:extLst>
          </p:nvPr>
        </p:nvGraphicFramePr>
        <p:xfrm>
          <a:off x="1036638" y="1768475"/>
          <a:ext cx="7189787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Document" r:id="rId4" imgW="5882374" imgH="3796846" progId="Word.Document.12">
                  <p:embed/>
                </p:oleObj>
              </mc:Choice>
              <mc:Fallback>
                <p:oleObj name="Document" r:id="rId4" imgW="5882374" imgH="379684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1768475"/>
                        <a:ext cx="7189787" cy="464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Figure: Employment Gradients</a:t>
            </a:r>
            <a:endParaRPr lang="en-US" dirty="0"/>
          </a:p>
        </p:txBody>
      </p:sp>
      <p:graphicFrame>
        <p:nvGraphicFramePr>
          <p:cNvPr id="4" name="C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001419"/>
          </a:xfrm>
        </p:spPr>
        <p:txBody>
          <a:bodyPr>
            <a:normAutofit/>
          </a:bodyPr>
          <a:lstStyle/>
          <a:p>
            <a:pPr lvl="1"/>
            <a:r>
              <a:rPr lang="en-ZA" sz="1800" dirty="0" smtClean="0"/>
              <a:t>There is substantial variation (by country of origin) among educated immigrants in the likelihood of finding a skilled job.</a:t>
            </a:r>
          </a:p>
          <a:p>
            <a:pPr marL="365760" lvl="1" indent="0">
              <a:buNone/>
            </a:pPr>
            <a:endParaRPr lang="en-ZA" sz="1800" dirty="0" smtClean="0"/>
          </a:p>
          <a:p>
            <a:pPr lvl="1"/>
            <a:r>
              <a:rPr lang="en-ZA" sz="1800" dirty="0" smtClean="0"/>
              <a:t>Immigrants from most African countries have a lower likelihood of obtaining a skilled job relative to natives.</a:t>
            </a:r>
          </a:p>
          <a:p>
            <a:pPr lvl="1"/>
            <a:endParaRPr lang="en-ZA" sz="1800" dirty="0" smtClean="0"/>
          </a:p>
          <a:p>
            <a:pPr lvl="1"/>
            <a:r>
              <a:rPr lang="en-ZA" sz="1800" dirty="0" smtClean="0"/>
              <a:t>Educated migrants from W. Africa, Kenya, Ethiopia, Somalia, Sudan and Eritrea have a high probability of obtaining an informal sector job.</a:t>
            </a:r>
          </a:p>
          <a:p>
            <a:pPr lvl="1"/>
            <a:endParaRPr lang="en-ZA" sz="1800" dirty="0" smtClean="0"/>
          </a:p>
          <a:p>
            <a:pPr lvl="1"/>
            <a:r>
              <a:rPr lang="en-ZA" sz="1800" dirty="0" smtClean="0"/>
              <a:t>We see that the variation in probabilities is lower at higher levels of education. </a:t>
            </a:r>
          </a:p>
          <a:p>
            <a:pPr marL="365760" lvl="1" indent="0">
              <a:buNone/>
            </a:pPr>
            <a:endParaRPr lang="en-ZA" sz="1800" dirty="0" smtClean="0"/>
          </a:p>
          <a:p>
            <a:pPr lvl="1"/>
            <a:r>
              <a:rPr lang="en-ZA" sz="1800" dirty="0" smtClean="0"/>
              <a:t>Source country characteristics are correlated with immigrant performance.</a:t>
            </a:r>
          </a:p>
          <a:p>
            <a:pPr lvl="2"/>
            <a:endParaRPr lang="en-ZA" dirty="0" smtClean="0"/>
          </a:p>
          <a:p>
            <a:pPr lvl="1"/>
            <a:endParaRPr lang="en-ZA" dirty="0" smtClean="0"/>
          </a:p>
          <a:p>
            <a:pPr marL="365760" lvl="1" indent="0">
              <a:buNone/>
            </a:pPr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19734"/>
              </p:ext>
            </p:extLst>
          </p:nvPr>
        </p:nvGraphicFramePr>
        <p:xfrm>
          <a:off x="1475656" y="4797152"/>
          <a:ext cx="609600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Positive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Negative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Obtaining a skilled job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GDP per</a:t>
                      </a:r>
                      <a:r>
                        <a:rPr lang="en-ZA" sz="1600" baseline="0" dirty="0" smtClean="0"/>
                        <a:t> capita, schooling 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Presence</a:t>
                      </a:r>
                      <a:r>
                        <a:rPr lang="en-ZA" sz="1600" baseline="0" dirty="0" smtClean="0"/>
                        <a:t> of conflict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3"/>
                          </a:solidFill>
                        </a:rPr>
                        <a:t>Obtaining an informal sector job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3"/>
                          </a:solidFill>
                        </a:rPr>
                        <a:t>Presence of conflict, Distance to SA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3"/>
                          </a:solidFill>
                        </a:rPr>
                        <a:t>English official</a:t>
                      </a:r>
                      <a:r>
                        <a:rPr lang="en-ZA" sz="1600" baseline="0" dirty="0" smtClean="0">
                          <a:solidFill>
                            <a:schemeClr val="accent3"/>
                          </a:solidFill>
                        </a:rPr>
                        <a:t> language, GDP per capita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0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91264" cy="5361459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ZA" dirty="0" smtClean="0"/>
          </a:p>
          <a:p>
            <a:r>
              <a:rPr lang="en-ZA" dirty="0" smtClean="0"/>
              <a:t>Policy Implications:</a:t>
            </a:r>
          </a:p>
          <a:p>
            <a:endParaRPr lang="en-ZA" dirty="0" smtClean="0"/>
          </a:p>
          <a:p>
            <a:pPr lvl="1"/>
            <a:r>
              <a:rPr lang="en-ZA" dirty="0" smtClean="0"/>
              <a:t>Streamline immigration policy</a:t>
            </a:r>
          </a:p>
          <a:p>
            <a:pPr marL="365760" lvl="1" indent="0">
              <a:buNone/>
            </a:pPr>
            <a:endParaRPr lang="en-ZA" dirty="0" smtClean="0"/>
          </a:p>
          <a:p>
            <a:pPr lvl="1"/>
            <a:r>
              <a:rPr lang="en-ZA" dirty="0" smtClean="0"/>
              <a:t>Aid immigrant assimilation</a:t>
            </a:r>
          </a:p>
          <a:p>
            <a:pPr lvl="1"/>
            <a:endParaRPr lang="en-ZA" dirty="0" smtClean="0"/>
          </a:p>
          <a:p>
            <a:pPr lvl="1"/>
            <a:r>
              <a:rPr lang="en-ZA" dirty="0" smtClean="0"/>
              <a:t>Access to better information for employers</a:t>
            </a:r>
          </a:p>
          <a:p>
            <a:pPr lvl="1"/>
            <a:endParaRPr lang="en-ZA" dirty="0"/>
          </a:p>
          <a:p>
            <a:pPr lvl="1"/>
            <a:r>
              <a:rPr lang="en-ZA" dirty="0" smtClean="0"/>
              <a:t>Easier accreditation</a:t>
            </a:r>
          </a:p>
          <a:p>
            <a:pPr lvl="1"/>
            <a:endParaRPr lang="en-ZA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7703751"/>
              </p:ext>
            </p:extLst>
          </p:nvPr>
        </p:nvGraphicFramePr>
        <p:xfrm>
          <a:off x="611560" y="188640"/>
          <a:ext cx="7344816" cy="573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368"/>
                <a:gridCol w="3170713"/>
                <a:gridCol w="2746735"/>
              </a:tblGrid>
              <a:tr h="2787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Definition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Source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8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(log) Distance to South Africa</a:t>
                      </a:r>
                      <a:endParaRPr lang="en-US" sz="1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Kilometres between capital city of immigrant source country and South Africa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CEPII’s Distance Measures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Informality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of the active labour force self-employed 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 Porta and Schleifer (2008), accessed at </a:t>
                      </a: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http://faculty.tuck.dartmouth.edu/rafael-laporta/research-publications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5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Refugee Applications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Ratio of refugees and asylum seekers to total immigrant stock in 2000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United Nations Commission for Refugees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35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Military conflict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dummy variable which takes on the value 1 if there was military conflict in the home country during 1996-2001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Variable constructed using www.prio.no, version 2.1 of the “Armed Conflict” database initiated by Gleditsch, Wallensteen, Eriksson, Sollenberg and Strand (2002)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8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English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English as an official language--dummy variable with value 1 if English is the official spoken language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CIA - The World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Factbook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2014. </a:t>
                      </a:r>
                      <a:endParaRPr lang="en-US" sz="1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8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Pupil-Teacher ratio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Number of pupils to teachers in an average class, 2001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World Development Indicators. 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8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(log) GDP per capita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 capita GDP adjusted for PPP, 2001</a:t>
                      </a:r>
                      <a:endParaRPr lang="en-US" sz="1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World Development Indicators. </a:t>
                      </a:r>
                      <a:endParaRPr lang="en-US" sz="1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Country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0906446"/>
              </p:ext>
            </p:extLst>
          </p:nvPr>
        </p:nvGraphicFramePr>
        <p:xfrm>
          <a:off x="395536" y="1628798"/>
          <a:ext cx="7920880" cy="4752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8508"/>
                <a:gridCol w="1090186"/>
                <a:gridCol w="1138855"/>
                <a:gridCol w="700834"/>
                <a:gridCol w="476956"/>
                <a:gridCol w="622964"/>
                <a:gridCol w="605929"/>
                <a:gridCol w="518324"/>
                <a:gridCol w="518324"/>
              </a:tblGrid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Lesotho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Namibia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Botswana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Zimbabwe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Mozambique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Swaziland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Angola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Democratic Republic of The Congo (Zaire)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Cameroon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Congo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Gabon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Malawi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Zambia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Tanzania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Algeria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Libya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Egypt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Iran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Israel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Jordan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Lebanon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Turkey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Morocco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Burundi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Rwanda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Uganda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Eritrea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Ehiopia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Somalia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Sudan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Ghana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Benin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Cote d'ivoire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Sierra Leone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Liberia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Senegal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Kenya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Nigeria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US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Canada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China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HK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Bangladesh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Nepal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Sri Lanka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India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Japan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South Korea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North Korea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Taiwan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Malaysia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Philippines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Singapore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Indonesia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5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Pakistan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UK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Croatia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Russia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Slovkia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Macedonia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Yugoslavia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Ukraine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Norway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Switzerland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  <a:tr h="16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Australia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New Zealand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Rockwell"/>
                      </a:endParaRPr>
                    </a:p>
                  </a:txBody>
                  <a:tcPr marL="6889" marR="6889" marT="6889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ZA" sz="2000" dirty="0" smtClean="0"/>
              <a:t>Immigrants can contribute to the host country labour market by bringing:</a:t>
            </a:r>
          </a:p>
          <a:p>
            <a:pPr marL="0" indent="0">
              <a:buNone/>
            </a:pPr>
            <a:endParaRPr lang="en-ZA" sz="2000" dirty="0" smtClean="0"/>
          </a:p>
          <a:p>
            <a:pPr lvl="1"/>
            <a:r>
              <a:rPr lang="en-ZA" sz="2000" dirty="0" smtClean="0"/>
              <a:t>Diversity</a:t>
            </a:r>
          </a:p>
          <a:p>
            <a:pPr lvl="1"/>
            <a:r>
              <a:rPr lang="en-ZA" sz="2000" dirty="0" smtClean="0"/>
              <a:t>Skills</a:t>
            </a:r>
          </a:p>
          <a:p>
            <a:pPr marL="457200" lvl="1" indent="0">
              <a:buNone/>
            </a:pPr>
            <a:endParaRPr lang="en-ZA" sz="2000" dirty="0" smtClean="0"/>
          </a:p>
          <a:p>
            <a:r>
              <a:rPr lang="en-ZA" sz="2000" dirty="0" smtClean="0"/>
              <a:t>Poor absorption of immigrants into the labour market can lead to:</a:t>
            </a:r>
          </a:p>
          <a:p>
            <a:pPr marL="0" indent="0">
              <a:buNone/>
            </a:pPr>
            <a:endParaRPr lang="en-ZA" sz="2000" dirty="0" smtClean="0"/>
          </a:p>
          <a:p>
            <a:pPr lvl="1"/>
            <a:r>
              <a:rPr lang="en-ZA" sz="2000" dirty="0" smtClean="0"/>
              <a:t>‘brain waste’: relevant for developing host countries</a:t>
            </a:r>
          </a:p>
          <a:p>
            <a:pPr lvl="1"/>
            <a:r>
              <a:rPr lang="en-ZA" sz="2000" dirty="0" smtClean="0"/>
              <a:t>expanding informal sector/unemployment</a:t>
            </a:r>
          </a:p>
          <a:p>
            <a:pPr lvl="1"/>
            <a:r>
              <a:rPr lang="en-ZA" sz="2000" dirty="0" smtClean="0"/>
              <a:t>issues like increasing crime, related to the above</a:t>
            </a:r>
          </a:p>
          <a:p>
            <a:pPr lvl="1"/>
            <a:endParaRPr lang="en-ZA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en-ZA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4929411"/>
          </a:xfrm>
        </p:spPr>
        <p:txBody>
          <a:bodyPr>
            <a:normAutofit/>
          </a:bodyPr>
          <a:lstStyle/>
          <a:p>
            <a:r>
              <a:rPr lang="en-ZA" sz="2200" dirty="0" smtClean="0"/>
              <a:t>Large literature on immigrant performance and assimilation in host country labour markets, focusing on employment, wages. </a:t>
            </a:r>
          </a:p>
          <a:p>
            <a:pPr marL="0" indent="0">
              <a:buNone/>
            </a:pPr>
            <a:endParaRPr lang="en-ZA" sz="2200" dirty="0" smtClean="0"/>
          </a:p>
          <a:p>
            <a:pPr lvl="1"/>
            <a:r>
              <a:rPr lang="en-GB" sz="1800" dirty="0" err="1" smtClean="0"/>
              <a:t>Borjas</a:t>
            </a:r>
            <a:r>
              <a:rPr lang="en-GB" sz="1800" dirty="0"/>
              <a:t>, 1994; </a:t>
            </a:r>
            <a:r>
              <a:rPr lang="en-GB" sz="1800" dirty="0" err="1"/>
              <a:t>Borjas</a:t>
            </a:r>
            <a:r>
              <a:rPr lang="en-GB" sz="1800" dirty="0"/>
              <a:t>, 2003; </a:t>
            </a:r>
            <a:r>
              <a:rPr lang="en-GB" sz="1800" dirty="0" err="1"/>
              <a:t>Ottaviano</a:t>
            </a:r>
            <a:r>
              <a:rPr lang="en-GB" sz="1800" dirty="0"/>
              <a:t> and </a:t>
            </a:r>
            <a:r>
              <a:rPr lang="en-GB" sz="1800" dirty="0" err="1"/>
              <a:t>Peri</a:t>
            </a:r>
            <a:r>
              <a:rPr lang="en-GB" sz="1800" dirty="0"/>
              <a:t>, </a:t>
            </a:r>
            <a:r>
              <a:rPr lang="en-GB" sz="1800" dirty="0" smtClean="0"/>
              <a:t>2012</a:t>
            </a:r>
            <a:endParaRPr lang="en-ZA" sz="1900" dirty="0" smtClean="0"/>
          </a:p>
          <a:p>
            <a:endParaRPr lang="en-ZA" sz="2200" dirty="0" smtClean="0"/>
          </a:p>
          <a:p>
            <a:r>
              <a:rPr lang="en-ZA" sz="2200" dirty="0" smtClean="0"/>
              <a:t>It is important to look at quality of jobs.</a:t>
            </a:r>
          </a:p>
          <a:p>
            <a:pPr marL="0" indent="0">
              <a:buNone/>
            </a:pPr>
            <a:endParaRPr lang="en-ZA" sz="2200" dirty="0" smtClean="0"/>
          </a:p>
          <a:p>
            <a:pPr lvl="1"/>
            <a:r>
              <a:rPr lang="en-GB" sz="1600" dirty="0" err="1"/>
              <a:t>Mattoo</a:t>
            </a:r>
            <a:r>
              <a:rPr lang="en-GB" sz="1600" dirty="0"/>
              <a:t>, </a:t>
            </a:r>
            <a:r>
              <a:rPr lang="en-GB" sz="1600" dirty="0" err="1"/>
              <a:t>Neagu</a:t>
            </a:r>
            <a:r>
              <a:rPr lang="en-GB" sz="1600" dirty="0"/>
              <a:t> &amp; </a:t>
            </a:r>
            <a:r>
              <a:rPr lang="en-GB" sz="1600" dirty="0" err="1"/>
              <a:t>Ozden</a:t>
            </a:r>
            <a:r>
              <a:rPr lang="en-GB" sz="1600" dirty="0"/>
              <a:t>, 2008; </a:t>
            </a:r>
            <a:r>
              <a:rPr lang="en-US" sz="1600" dirty="0" err="1"/>
              <a:t>Bourgeault</a:t>
            </a:r>
            <a:r>
              <a:rPr lang="en-US" sz="1600" dirty="0"/>
              <a:t> </a:t>
            </a:r>
            <a:r>
              <a:rPr lang="en-US" sz="1600" i="1" dirty="0"/>
              <a:t>et al.</a:t>
            </a:r>
            <a:r>
              <a:rPr lang="en-US" sz="1600" dirty="0"/>
              <a:t>, 2010; </a:t>
            </a:r>
            <a:r>
              <a:rPr lang="en-GB" sz="1600" dirty="0" err="1"/>
              <a:t>Carr</a:t>
            </a:r>
            <a:r>
              <a:rPr lang="en-GB" sz="1600" dirty="0"/>
              <a:t>, </a:t>
            </a:r>
            <a:r>
              <a:rPr lang="en-GB" sz="1600" dirty="0" err="1"/>
              <a:t>Inkson</a:t>
            </a:r>
            <a:r>
              <a:rPr lang="en-GB" sz="1600" dirty="0"/>
              <a:t> &amp; Thorn, </a:t>
            </a:r>
            <a:r>
              <a:rPr lang="en-GB" sz="1600" dirty="0" smtClean="0"/>
              <a:t>2005</a:t>
            </a:r>
          </a:p>
          <a:p>
            <a:endParaRPr lang="en-GB" sz="1900" dirty="0" smtClean="0"/>
          </a:p>
          <a:p>
            <a:r>
              <a:rPr lang="en-GB" sz="1900" dirty="0" smtClean="0"/>
              <a:t>Literature has focused on </a:t>
            </a:r>
            <a:r>
              <a:rPr lang="en-ZA" sz="2100" i="1" dirty="0" smtClean="0"/>
              <a:t>developed </a:t>
            </a:r>
            <a:r>
              <a:rPr lang="en-ZA" sz="1900" dirty="0" smtClean="0"/>
              <a:t>host countries.</a:t>
            </a:r>
          </a:p>
          <a:p>
            <a:pPr marL="0" indent="0">
              <a:buNone/>
            </a:pPr>
            <a:endParaRPr lang="en-ZA" sz="2200" dirty="0" smtClean="0"/>
          </a:p>
          <a:p>
            <a:pPr marL="457200" lvl="1" indent="0">
              <a:buNone/>
            </a:pPr>
            <a:endParaRPr lang="en-ZA" dirty="0" smtClean="0"/>
          </a:p>
          <a:p>
            <a:pPr lvl="1"/>
            <a:endParaRPr lang="en-ZA" dirty="0" smtClean="0"/>
          </a:p>
          <a:p>
            <a:pPr marL="914400" lvl="2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en-ZA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12968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sz="2200" dirty="0" smtClean="0"/>
          </a:p>
          <a:p>
            <a:r>
              <a:rPr lang="en-ZA" sz="2200" dirty="0" smtClean="0"/>
              <a:t>We focus on ‘brain waste’ in SA - a developing country.  This is important as:</a:t>
            </a:r>
          </a:p>
          <a:p>
            <a:pPr marL="0" indent="0">
              <a:buNone/>
            </a:pPr>
            <a:endParaRPr lang="en-ZA" sz="2600" dirty="0" smtClean="0"/>
          </a:p>
          <a:p>
            <a:pPr lvl="1"/>
            <a:r>
              <a:rPr lang="en-ZA" sz="2200" dirty="0" smtClean="0"/>
              <a:t>Greater market imperfections make finding the right job more difficult in countries like SA</a:t>
            </a:r>
          </a:p>
          <a:p>
            <a:pPr marL="365760" lvl="1" indent="0">
              <a:buNone/>
            </a:pPr>
            <a:endParaRPr lang="en-ZA" sz="22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200" dirty="0" smtClean="0"/>
              <a:t>High unemployment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200" dirty="0" smtClean="0"/>
              <a:t>Existence of an informal sector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200" dirty="0" smtClean="0"/>
              <a:t>Rigid labour market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200" dirty="0" smtClean="0"/>
              <a:t>Discrimination</a:t>
            </a:r>
          </a:p>
          <a:p>
            <a:pPr marL="914400" lvl="2" indent="0">
              <a:buNone/>
            </a:pPr>
            <a:endParaRPr lang="en-ZA" sz="2600" dirty="0" smtClean="0"/>
          </a:p>
          <a:p>
            <a:pPr lvl="1"/>
            <a:r>
              <a:rPr lang="en-ZA" sz="2300" dirty="0" smtClean="0"/>
              <a:t>Shortage of skills means immigrant opportunities differ, skills utilisation more important.</a:t>
            </a:r>
          </a:p>
          <a:p>
            <a:pPr marL="457200" lvl="1" indent="0">
              <a:buNone/>
            </a:pPr>
            <a:endParaRPr lang="en-ZA" dirty="0" smtClean="0"/>
          </a:p>
          <a:p>
            <a:pPr lvl="1"/>
            <a:endParaRPr lang="en-ZA" dirty="0" smtClean="0"/>
          </a:p>
          <a:p>
            <a:pPr marL="914400" lvl="2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IMMIGRANTS AND LABOUR MARKET IN 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Immigration policy was de-racialized in 1994.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SA is a regional economic power, attracting skilled immigrants from other African countries.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SA has a diverse immigrant pool from OECD and other African countries.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However, its labour market is rigid, and high unemployment persists.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Historical legacy means that SA achieving employment equity goals remains a huge concern.</a:t>
            </a:r>
          </a:p>
          <a:p>
            <a:pPr marL="0" indent="0">
              <a:buNone/>
            </a:pPr>
            <a:endParaRPr lang="en-ZA" sz="2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IMMIGRANTS AND LABOUR MARKET IN 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SA ranks </a:t>
            </a:r>
            <a:r>
              <a:rPr lang="en-ZA" sz="2000" dirty="0"/>
              <a:t>high in anti-immigrant </a:t>
            </a:r>
            <a:r>
              <a:rPr lang="en-ZA" sz="2000" dirty="0" smtClean="0"/>
              <a:t>sentiment.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 err="1" smtClean="0"/>
              <a:t>Facchini</a:t>
            </a:r>
            <a:r>
              <a:rPr lang="en-GB" sz="1600" dirty="0"/>
              <a:t>, </a:t>
            </a:r>
            <a:r>
              <a:rPr lang="en-GB" sz="1600" dirty="0" err="1"/>
              <a:t>Mayda</a:t>
            </a:r>
            <a:r>
              <a:rPr lang="en-GB" sz="1600" dirty="0"/>
              <a:t> and </a:t>
            </a:r>
            <a:r>
              <a:rPr lang="en-GB" sz="1600" dirty="0" err="1"/>
              <a:t>Mendola</a:t>
            </a:r>
            <a:r>
              <a:rPr lang="en-GB" sz="1600" dirty="0"/>
              <a:t>, </a:t>
            </a:r>
            <a:r>
              <a:rPr lang="en-GB" sz="1600" dirty="0" smtClean="0"/>
              <a:t>2011</a:t>
            </a:r>
          </a:p>
          <a:p>
            <a:pPr marL="365760" lvl="1" indent="0">
              <a:buNone/>
            </a:pPr>
            <a:endParaRPr lang="en-GB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 smtClean="0"/>
              <a:t>Foreign immigrants from different countries ‘perceived’ differently.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 smtClean="0"/>
              <a:t>Southern African Migration Project</a:t>
            </a:r>
            <a:endParaRPr lang="en-ZA" sz="1600" dirty="0"/>
          </a:p>
          <a:p>
            <a:pPr>
              <a:buFont typeface="Courier New" panose="02070309020205020404" pitchFamily="49" charset="0"/>
              <a:buChar char="o"/>
            </a:pPr>
            <a:endParaRPr lang="en-ZA" sz="2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604955"/>
              </p:ext>
            </p:extLst>
          </p:nvPr>
        </p:nvGraphicFramePr>
        <p:xfrm>
          <a:off x="755576" y="2996952"/>
          <a:ext cx="6984776" cy="3528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4610"/>
                <a:gridCol w="943889"/>
                <a:gridCol w="943889"/>
                <a:gridCol w="1132667"/>
                <a:gridCol w="1604610"/>
                <a:gridCol w="755111"/>
              </a:tblGrid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Favourable (%)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Whites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Blacks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Coloureds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Asians/Indians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Nigerians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Angolans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Batswana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40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DRC 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Ghanaians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Basotho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46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39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Mozambicans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Somalis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17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Swazi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44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32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38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3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Zimbabweans 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5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IMMIGRANTS AND LABOUR MARKET IN 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There is recognition in the literature that skilled African immigrants potential solution to skills shortage.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There is also evidence that immigrants contribute to local economy.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However, immigration policy remains partial to immigrants from advanced economies.</a:t>
            </a:r>
          </a:p>
          <a:p>
            <a:pPr marL="0" indent="0">
              <a:buNone/>
            </a:pPr>
            <a:endParaRPr lang="en-ZA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ZA" sz="2000" dirty="0" smtClean="0"/>
              <a:t>This might hamper utilisation of African immigrant skills.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 err="1"/>
              <a:t>Rasool</a:t>
            </a:r>
            <a:r>
              <a:rPr lang="en-GB" sz="1600" dirty="0"/>
              <a:t>, Botha and </a:t>
            </a:r>
            <a:r>
              <a:rPr lang="en-GB" sz="1600" dirty="0" err="1"/>
              <a:t>Bisschoff</a:t>
            </a:r>
            <a:r>
              <a:rPr lang="en-GB" sz="1600" dirty="0"/>
              <a:t>, 2012; </a:t>
            </a:r>
            <a:r>
              <a:rPr lang="en-GB" sz="1600" dirty="0" err="1"/>
              <a:t>Kalitanyi</a:t>
            </a:r>
            <a:r>
              <a:rPr lang="en-GB" sz="1600" dirty="0"/>
              <a:t> and </a:t>
            </a:r>
            <a:r>
              <a:rPr lang="en-GB" sz="1600" dirty="0" err="1"/>
              <a:t>Visser</a:t>
            </a:r>
            <a:r>
              <a:rPr lang="en-GB" sz="1600" dirty="0"/>
              <a:t>, 2010; Mattes, Crush and Richmond, 2000; </a:t>
            </a:r>
            <a:r>
              <a:rPr lang="en-GB" sz="1600" dirty="0" err="1"/>
              <a:t>Peberdy</a:t>
            </a:r>
            <a:r>
              <a:rPr lang="en-GB" sz="1600" dirty="0"/>
              <a:t>, 2001</a:t>
            </a:r>
            <a:endParaRPr lang="en-ZA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ZA" dirty="0" smtClean="0"/>
              <a:t>Preview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9"/>
            <a:ext cx="8568952" cy="5184576"/>
          </a:xfrm>
        </p:spPr>
        <p:txBody>
          <a:bodyPr/>
          <a:lstStyle/>
          <a:p>
            <a:pPr lvl="1"/>
            <a:endParaRPr lang="en-ZA" dirty="0" smtClean="0"/>
          </a:p>
          <a:p>
            <a:pPr lvl="1"/>
            <a:r>
              <a:rPr lang="en-ZA" dirty="0" smtClean="0"/>
              <a:t>Brain waste? Yes!</a:t>
            </a:r>
          </a:p>
          <a:p>
            <a:pPr marL="365760" lvl="1" indent="0">
              <a:buNone/>
            </a:pPr>
            <a:endParaRPr lang="en-ZA" dirty="0"/>
          </a:p>
          <a:p>
            <a:pPr lvl="2"/>
            <a:r>
              <a:rPr lang="en-ZA" dirty="0" smtClean="0"/>
              <a:t>Substantial </a:t>
            </a:r>
            <a:r>
              <a:rPr lang="en-ZA" dirty="0"/>
              <a:t>variation (by country of origin) among educated immigrants in likelihood of finding a skilled job</a:t>
            </a:r>
          </a:p>
          <a:p>
            <a:pPr lvl="2"/>
            <a:endParaRPr lang="en-ZA" dirty="0"/>
          </a:p>
          <a:p>
            <a:pPr lvl="2"/>
            <a:r>
              <a:rPr lang="en-ZA" dirty="0"/>
              <a:t>Immigrants from most African countries have lower likelihood of obtaining a skilled job relative to natives</a:t>
            </a:r>
          </a:p>
          <a:p>
            <a:pPr lvl="2"/>
            <a:endParaRPr lang="en-ZA" dirty="0"/>
          </a:p>
          <a:p>
            <a:pPr lvl="2"/>
            <a:r>
              <a:rPr lang="en-ZA" dirty="0"/>
              <a:t>Educated migrants from W. Africa, Kenya, Ethiopia, Somalia, </a:t>
            </a:r>
            <a:r>
              <a:rPr lang="en-ZA" dirty="0" smtClean="0"/>
              <a:t>Sudan and </a:t>
            </a:r>
            <a:r>
              <a:rPr lang="en-ZA" dirty="0"/>
              <a:t>Eritrea have a high probability of obtaining an informal sector </a:t>
            </a:r>
            <a:r>
              <a:rPr lang="en-ZA" dirty="0" smtClean="0"/>
              <a:t>job</a:t>
            </a:r>
          </a:p>
          <a:p>
            <a:pPr marL="731520" lvl="2" indent="0">
              <a:buNone/>
            </a:pPr>
            <a:endParaRPr lang="en-ZA" dirty="0"/>
          </a:p>
          <a:p>
            <a:pPr lvl="1"/>
            <a:endParaRPr lang="en-ZA" dirty="0"/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A54AC-3DFF-4350-BDFF-E40DD61C58C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93278"/>
              </p:ext>
            </p:extLst>
          </p:nvPr>
        </p:nvGraphicFramePr>
        <p:xfrm>
          <a:off x="1259632" y="4797152"/>
          <a:ext cx="609600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Positive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Negative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Obtaining a skilled job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GDP per</a:t>
                      </a:r>
                      <a:r>
                        <a:rPr lang="en-ZA" sz="1600" baseline="0" dirty="0" smtClean="0"/>
                        <a:t> capita, schooling 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Presence</a:t>
                      </a:r>
                      <a:r>
                        <a:rPr lang="en-ZA" sz="1600" baseline="0" dirty="0" smtClean="0"/>
                        <a:t> of conflict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3"/>
                          </a:solidFill>
                        </a:rPr>
                        <a:t>Obtaining an informal sector job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3"/>
                          </a:solidFill>
                        </a:rPr>
                        <a:t>Presence of conflict, Distance to SA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3"/>
                          </a:solidFill>
                        </a:rPr>
                        <a:t>English official</a:t>
                      </a:r>
                      <a:r>
                        <a:rPr lang="en-ZA" sz="1600" baseline="0" dirty="0" smtClean="0">
                          <a:solidFill>
                            <a:schemeClr val="accent3"/>
                          </a:solidFill>
                        </a:rPr>
                        <a:t> language, GDP per capita</a:t>
                      </a:r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6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728</TotalTime>
  <Words>1708</Words>
  <Application>Microsoft Office PowerPoint</Application>
  <PresentationFormat>On-screen Show (4:3)</PresentationFormat>
  <Paragraphs>560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Oriel</vt:lpstr>
      <vt:lpstr>Document</vt:lpstr>
      <vt:lpstr>Skills Mismatch and Informal Sector Participation among Educated Immigrants:  Evidence from South Africa</vt:lpstr>
      <vt:lpstr>Aim</vt:lpstr>
      <vt:lpstr>Motivation</vt:lpstr>
      <vt:lpstr>Literature</vt:lpstr>
      <vt:lpstr>Contribution</vt:lpstr>
      <vt:lpstr>IMMIGRANTS AND LABOUR MARKET IN SA</vt:lpstr>
      <vt:lpstr>IMMIGRANTS AND LABOUR MARKET IN SA</vt:lpstr>
      <vt:lpstr>IMMIGRANTS AND LABOUR MARKET IN SA</vt:lpstr>
      <vt:lpstr>Preview of Results</vt:lpstr>
      <vt:lpstr>Framework</vt:lpstr>
      <vt:lpstr>Framework</vt:lpstr>
      <vt:lpstr>Framework</vt:lpstr>
      <vt:lpstr>Data</vt:lpstr>
      <vt:lpstr>Sample</vt:lpstr>
      <vt:lpstr>Immigrants in SA</vt:lpstr>
      <vt:lpstr>Data description</vt:lpstr>
      <vt:lpstr>Results: Probability of obtaining skilled employment</vt:lpstr>
      <vt:lpstr>Results: Probability of obtaining unskilled informal employment </vt:lpstr>
      <vt:lpstr>Results: Probability of obtaining unskilled informal employment </vt:lpstr>
      <vt:lpstr>Figure: Gradients</vt:lpstr>
      <vt:lpstr>Figure: Gradients</vt:lpstr>
      <vt:lpstr>Correlations: Probability of Skilled formal employment with Origin country characteristics</vt:lpstr>
      <vt:lpstr>Correlations: Probability of informal employment with Origin country characteristics</vt:lpstr>
      <vt:lpstr>Figure: Employment Gradients</vt:lpstr>
      <vt:lpstr>Summary of results</vt:lpstr>
      <vt:lpstr>implications</vt:lpstr>
      <vt:lpstr>THANK YOU</vt:lpstr>
      <vt:lpstr>PowerPoint Presentation</vt:lpstr>
      <vt:lpstr>Country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Sundaram</dc:creator>
  <cp:lastModifiedBy>Sundaram</cp:lastModifiedBy>
  <cp:revision>86</cp:revision>
  <cp:lastPrinted>2014-08-05T15:35:48Z</cp:lastPrinted>
  <dcterms:created xsi:type="dcterms:W3CDTF">2014-07-30T19:11:18Z</dcterms:created>
  <dcterms:modified xsi:type="dcterms:W3CDTF">2014-10-30T08:06:03Z</dcterms:modified>
</cp:coreProperties>
</file>